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7.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88" r:id="rId4"/>
    <p:sldId id="289" r:id="rId5"/>
    <p:sldId id="290" r:id="rId6"/>
    <p:sldId id="287" r:id="rId7"/>
  </p:sldIdLst>
  <p:sldSz cx="7556500" cy="10693400"/>
  <p:notesSz cx="7556500" cy="106934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BF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2276" y="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rgbClr val="808080"/>
                </a:solidFill>
                <a:latin typeface="Verdana"/>
                <a:cs typeface="Verdana"/>
              </a:defRPr>
            </a:lvl1pPr>
          </a:lstStyle>
          <a:p>
            <a:pPr marL="12700">
              <a:lnSpc>
                <a:spcPct val="100000"/>
              </a:lnSpc>
              <a:spcBef>
                <a:spcPts val="65"/>
              </a:spcBef>
            </a:pPr>
            <a:r>
              <a:rPr spc="-25" dirty="0"/>
              <a:t>Gebruikershandleiding</a:t>
            </a:r>
            <a:r>
              <a:rPr spc="-80" dirty="0"/>
              <a:t> </a:t>
            </a:r>
            <a:r>
              <a:rPr spc="-20" dirty="0">
                <a:solidFill>
                  <a:srgbClr val="FF9015"/>
                </a:solidFill>
              </a:rPr>
              <a:t>•</a:t>
            </a:r>
            <a:r>
              <a:rPr spc="-75" dirty="0">
                <a:solidFill>
                  <a:srgbClr val="FF9015"/>
                </a:solidFill>
              </a:rPr>
              <a:t> </a:t>
            </a:r>
            <a:r>
              <a:rPr spc="-25" dirty="0"/>
              <a:t>Dstny</a:t>
            </a:r>
            <a:r>
              <a:rPr spc="-90" dirty="0"/>
              <a:t> </a:t>
            </a:r>
            <a:r>
              <a:rPr spc="-20" dirty="0"/>
              <a:t>UCaaS</a:t>
            </a:r>
            <a:r>
              <a:rPr spc="-80" dirty="0"/>
              <a:t> </a:t>
            </a:r>
            <a:r>
              <a:rPr spc="-20" dirty="0"/>
              <a:t>Softphone</a:t>
            </a:r>
            <a:r>
              <a:rPr spc="-80" dirty="0"/>
              <a:t> </a:t>
            </a:r>
            <a:r>
              <a:rPr spc="-60" dirty="0"/>
              <a:t>v.</a:t>
            </a:r>
            <a:r>
              <a:rPr spc="-85" dirty="0"/>
              <a:t> </a:t>
            </a:r>
            <a:r>
              <a:rPr spc="-140" dirty="0"/>
              <a:t>1.1</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11/27/2025</a:t>
            </a:fld>
            <a:endParaRPr lang="en-US"/>
          </a:p>
        </p:txBody>
      </p:sp>
      <p:sp>
        <p:nvSpPr>
          <p:cNvPr id="6" name="Holder 6"/>
          <p:cNvSpPr>
            <a:spLocks noGrp="1"/>
          </p:cNvSpPr>
          <p:nvPr>
            <p:ph type="sldNum" sz="quarter" idx="7"/>
          </p:nvPr>
        </p:nvSpPr>
        <p:spPr/>
        <p:txBody>
          <a:bodyPr lIns="0" tIns="0" rIns="0" bIns="0"/>
          <a:lstStyle>
            <a:lvl1pPr>
              <a:defRPr sz="1000" b="0" i="0">
                <a:solidFill>
                  <a:srgbClr val="808080"/>
                </a:solidFill>
                <a:latin typeface="Verdana"/>
                <a:cs typeface="Verdana"/>
              </a:defRPr>
            </a:lvl1pPr>
          </a:lstStyle>
          <a:p>
            <a:pPr marL="12700">
              <a:lnSpc>
                <a:spcPct val="100000"/>
              </a:lnSpc>
              <a:spcBef>
                <a:spcPts val="65"/>
              </a:spcBef>
            </a:pPr>
            <a:r>
              <a:rPr spc="-5" dirty="0"/>
              <a:t>Pa</a:t>
            </a:r>
            <a:r>
              <a:rPr spc="-30" dirty="0"/>
              <a:t>gin</a:t>
            </a:r>
            <a:r>
              <a:rPr spc="-35" dirty="0"/>
              <a:t>a</a:t>
            </a:r>
            <a:r>
              <a:rPr spc="-95" dirty="0"/>
              <a:t> </a:t>
            </a:r>
            <a:fld id="{81D60167-4931-47E6-BA6A-407CBD079E47}" type="slidenum">
              <a:rPr spc="5" dirty="0">
                <a:solidFill>
                  <a:srgbClr val="000000"/>
                </a:solidFill>
              </a:rPr>
              <a:t>‹nr.›</a:t>
            </a:fld>
            <a:endParaRPr spc="5"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0" i="0">
                <a:solidFill>
                  <a:schemeClr val="tx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000" b="0" i="0">
                <a:solidFill>
                  <a:srgbClr val="808080"/>
                </a:solidFill>
                <a:latin typeface="Verdana"/>
                <a:cs typeface="Verdana"/>
              </a:defRPr>
            </a:lvl1pPr>
          </a:lstStyle>
          <a:p>
            <a:pPr marL="12700">
              <a:lnSpc>
                <a:spcPct val="100000"/>
              </a:lnSpc>
              <a:spcBef>
                <a:spcPts val="65"/>
              </a:spcBef>
            </a:pPr>
            <a:r>
              <a:rPr spc="-25" dirty="0"/>
              <a:t>Gebruikershandleiding</a:t>
            </a:r>
            <a:r>
              <a:rPr spc="-80" dirty="0"/>
              <a:t> </a:t>
            </a:r>
            <a:r>
              <a:rPr spc="-20" dirty="0">
                <a:solidFill>
                  <a:srgbClr val="FF9015"/>
                </a:solidFill>
              </a:rPr>
              <a:t>•</a:t>
            </a:r>
            <a:r>
              <a:rPr spc="-75" dirty="0">
                <a:solidFill>
                  <a:srgbClr val="FF9015"/>
                </a:solidFill>
              </a:rPr>
              <a:t> </a:t>
            </a:r>
            <a:r>
              <a:rPr spc="-25" dirty="0"/>
              <a:t>Dstny</a:t>
            </a:r>
            <a:r>
              <a:rPr spc="-90" dirty="0"/>
              <a:t> </a:t>
            </a:r>
            <a:r>
              <a:rPr spc="-20" dirty="0"/>
              <a:t>UCaaS</a:t>
            </a:r>
            <a:r>
              <a:rPr spc="-80" dirty="0"/>
              <a:t> </a:t>
            </a:r>
            <a:r>
              <a:rPr spc="-20" dirty="0"/>
              <a:t>Softphone</a:t>
            </a:r>
            <a:r>
              <a:rPr spc="-80" dirty="0"/>
              <a:t> </a:t>
            </a:r>
            <a:r>
              <a:rPr spc="-60" dirty="0"/>
              <a:t>v.</a:t>
            </a:r>
            <a:r>
              <a:rPr spc="-85" dirty="0"/>
              <a:t> </a:t>
            </a:r>
            <a:r>
              <a:rPr spc="-140" dirty="0"/>
              <a:t>1.1</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11/27/2025</a:t>
            </a:fld>
            <a:endParaRPr lang="en-US"/>
          </a:p>
        </p:txBody>
      </p:sp>
      <p:sp>
        <p:nvSpPr>
          <p:cNvPr id="6" name="Holder 6"/>
          <p:cNvSpPr>
            <a:spLocks noGrp="1"/>
          </p:cNvSpPr>
          <p:nvPr>
            <p:ph type="sldNum" sz="quarter" idx="7"/>
          </p:nvPr>
        </p:nvSpPr>
        <p:spPr/>
        <p:txBody>
          <a:bodyPr lIns="0" tIns="0" rIns="0" bIns="0"/>
          <a:lstStyle>
            <a:lvl1pPr>
              <a:defRPr sz="1000" b="0" i="0">
                <a:solidFill>
                  <a:srgbClr val="808080"/>
                </a:solidFill>
                <a:latin typeface="Verdana"/>
                <a:cs typeface="Verdana"/>
              </a:defRPr>
            </a:lvl1pPr>
          </a:lstStyle>
          <a:p>
            <a:pPr marL="12700">
              <a:lnSpc>
                <a:spcPct val="100000"/>
              </a:lnSpc>
              <a:spcBef>
                <a:spcPts val="65"/>
              </a:spcBef>
            </a:pPr>
            <a:r>
              <a:rPr spc="-5" dirty="0"/>
              <a:t>Pa</a:t>
            </a:r>
            <a:r>
              <a:rPr spc="-30" dirty="0"/>
              <a:t>gin</a:t>
            </a:r>
            <a:r>
              <a:rPr spc="-35" dirty="0"/>
              <a:t>a</a:t>
            </a:r>
            <a:r>
              <a:rPr spc="-95" dirty="0"/>
              <a:t> </a:t>
            </a:r>
            <a:fld id="{81D60167-4931-47E6-BA6A-407CBD079E47}" type="slidenum">
              <a:rPr spc="5" dirty="0">
                <a:solidFill>
                  <a:srgbClr val="000000"/>
                </a:solidFill>
              </a:rPr>
              <a:t>‹nr.›</a:t>
            </a:fld>
            <a:endParaRPr spc="5"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0" i="0">
                <a:solidFill>
                  <a:schemeClr val="tx1"/>
                </a:solidFill>
                <a:latin typeface="Tahoma"/>
                <a:cs typeface="Tahoma"/>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0" i="0">
                <a:solidFill>
                  <a:srgbClr val="808080"/>
                </a:solidFill>
                <a:latin typeface="Verdana"/>
                <a:cs typeface="Verdana"/>
              </a:defRPr>
            </a:lvl1pPr>
          </a:lstStyle>
          <a:p>
            <a:pPr marL="12700">
              <a:lnSpc>
                <a:spcPct val="100000"/>
              </a:lnSpc>
              <a:spcBef>
                <a:spcPts val="65"/>
              </a:spcBef>
            </a:pPr>
            <a:r>
              <a:rPr spc="-25" dirty="0"/>
              <a:t>Gebruikershandleiding</a:t>
            </a:r>
            <a:r>
              <a:rPr spc="-80" dirty="0"/>
              <a:t> </a:t>
            </a:r>
            <a:r>
              <a:rPr spc="-20" dirty="0">
                <a:solidFill>
                  <a:srgbClr val="FF9015"/>
                </a:solidFill>
              </a:rPr>
              <a:t>•</a:t>
            </a:r>
            <a:r>
              <a:rPr spc="-75" dirty="0">
                <a:solidFill>
                  <a:srgbClr val="FF9015"/>
                </a:solidFill>
              </a:rPr>
              <a:t> </a:t>
            </a:r>
            <a:r>
              <a:rPr spc="-25" dirty="0"/>
              <a:t>Dstny</a:t>
            </a:r>
            <a:r>
              <a:rPr spc="-90" dirty="0"/>
              <a:t> </a:t>
            </a:r>
            <a:r>
              <a:rPr spc="-20" dirty="0"/>
              <a:t>UCaaS</a:t>
            </a:r>
            <a:r>
              <a:rPr spc="-80" dirty="0"/>
              <a:t> </a:t>
            </a:r>
            <a:r>
              <a:rPr spc="-20" dirty="0"/>
              <a:t>Softphone</a:t>
            </a:r>
            <a:r>
              <a:rPr spc="-80" dirty="0"/>
              <a:t> </a:t>
            </a:r>
            <a:r>
              <a:rPr spc="-60" dirty="0"/>
              <a:t>v.</a:t>
            </a:r>
            <a:r>
              <a:rPr spc="-85" dirty="0"/>
              <a:t> </a:t>
            </a:r>
            <a:r>
              <a:rPr spc="-140" dirty="0"/>
              <a:t>1.1</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11/27/2025</a:t>
            </a:fld>
            <a:endParaRPr lang="en-US"/>
          </a:p>
        </p:txBody>
      </p:sp>
      <p:sp>
        <p:nvSpPr>
          <p:cNvPr id="7" name="Holder 7"/>
          <p:cNvSpPr>
            <a:spLocks noGrp="1"/>
          </p:cNvSpPr>
          <p:nvPr>
            <p:ph type="sldNum" sz="quarter" idx="7"/>
          </p:nvPr>
        </p:nvSpPr>
        <p:spPr/>
        <p:txBody>
          <a:bodyPr lIns="0" tIns="0" rIns="0" bIns="0"/>
          <a:lstStyle>
            <a:lvl1pPr>
              <a:defRPr sz="1000" b="0" i="0">
                <a:solidFill>
                  <a:srgbClr val="808080"/>
                </a:solidFill>
                <a:latin typeface="Verdana"/>
                <a:cs typeface="Verdana"/>
              </a:defRPr>
            </a:lvl1pPr>
          </a:lstStyle>
          <a:p>
            <a:pPr marL="12700">
              <a:lnSpc>
                <a:spcPct val="100000"/>
              </a:lnSpc>
              <a:spcBef>
                <a:spcPts val="65"/>
              </a:spcBef>
            </a:pPr>
            <a:r>
              <a:rPr spc="-5" dirty="0"/>
              <a:t>Pa</a:t>
            </a:r>
            <a:r>
              <a:rPr spc="-30" dirty="0"/>
              <a:t>gin</a:t>
            </a:r>
            <a:r>
              <a:rPr spc="-35" dirty="0"/>
              <a:t>a</a:t>
            </a:r>
            <a:r>
              <a:rPr spc="-95" dirty="0"/>
              <a:t> </a:t>
            </a:r>
            <a:fld id="{81D60167-4931-47E6-BA6A-407CBD079E47}" type="slidenum">
              <a:rPr spc="5" dirty="0">
                <a:solidFill>
                  <a:srgbClr val="000000"/>
                </a:solidFill>
              </a:rPr>
              <a:t>‹nr.›</a:t>
            </a:fld>
            <a:endParaRPr spc="5"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7560562" cy="10692377"/>
          </a:xfrm>
          <a:prstGeom prst="rect">
            <a:avLst/>
          </a:prstGeom>
        </p:spPr>
      </p:pic>
      <p:sp>
        <p:nvSpPr>
          <p:cNvPr id="2" name="Holder 2"/>
          <p:cNvSpPr>
            <a:spLocks noGrp="1"/>
          </p:cNvSpPr>
          <p:nvPr>
            <p:ph type="title"/>
          </p:nvPr>
        </p:nvSpPr>
        <p:spPr/>
        <p:txBody>
          <a:bodyPr lIns="0" tIns="0" rIns="0" bIns="0"/>
          <a:lstStyle>
            <a:lvl1pPr>
              <a:defRPr sz="2600" b="0" i="0">
                <a:solidFill>
                  <a:schemeClr val="tx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defRPr sz="1000" b="0" i="0">
                <a:solidFill>
                  <a:srgbClr val="808080"/>
                </a:solidFill>
                <a:latin typeface="Verdana"/>
                <a:cs typeface="Verdana"/>
              </a:defRPr>
            </a:lvl1pPr>
          </a:lstStyle>
          <a:p>
            <a:pPr marL="12700">
              <a:lnSpc>
                <a:spcPct val="100000"/>
              </a:lnSpc>
              <a:spcBef>
                <a:spcPts val="65"/>
              </a:spcBef>
            </a:pPr>
            <a:r>
              <a:rPr spc="-25" dirty="0"/>
              <a:t>Gebruikershandleiding</a:t>
            </a:r>
            <a:r>
              <a:rPr spc="-80" dirty="0"/>
              <a:t> </a:t>
            </a:r>
            <a:r>
              <a:rPr spc="-20" dirty="0">
                <a:solidFill>
                  <a:srgbClr val="FF9015"/>
                </a:solidFill>
              </a:rPr>
              <a:t>•</a:t>
            </a:r>
            <a:r>
              <a:rPr spc="-75" dirty="0">
                <a:solidFill>
                  <a:srgbClr val="FF9015"/>
                </a:solidFill>
              </a:rPr>
              <a:t> </a:t>
            </a:r>
            <a:r>
              <a:rPr spc="-25" dirty="0"/>
              <a:t>Dstny</a:t>
            </a:r>
            <a:r>
              <a:rPr spc="-90" dirty="0"/>
              <a:t> </a:t>
            </a:r>
            <a:r>
              <a:rPr spc="-20" dirty="0"/>
              <a:t>UCaaS</a:t>
            </a:r>
            <a:r>
              <a:rPr spc="-80" dirty="0"/>
              <a:t> </a:t>
            </a:r>
            <a:r>
              <a:rPr spc="-20" dirty="0"/>
              <a:t>Softphone</a:t>
            </a:r>
            <a:r>
              <a:rPr spc="-80" dirty="0"/>
              <a:t> </a:t>
            </a:r>
            <a:r>
              <a:rPr spc="-60" dirty="0"/>
              <a:t>v.</a:t>
            </a:r>
            <a:r>
              <a:rPr spc="-85" dirty="0"/>
              <a:t> </a:t>
            </a:r>
            <a:r>
              <a:rPr spc="-140" dirty="0"/>
              <a:t>1.1</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11/27/2025</a:t>
            </a:fld>
            <a:endParaRPr lang="en-US"/>
          </a:p>
        </p:txBody>
      </p:sp>
      <p:sp>
        <p:nvSpPr>
          <p:cNvPr id="5" name="Holder 5"/>
          <p:cNvSpPr>
            <a:spLocks noGrp="1"/>
          </p:cNvSpPr>
          <p:nvPr>
            <p:ph type="sldNum" sz="quarter" idx="7"/>
          </p:nvPr>
        </p:nvSpPr>
        <p:spPr/>
        <p:txBody>
          <a:bodyPr lIns="0" tIns="0" rIns="0" bIns="0"/>
          <a:lstStyle>
            <a:lvl1pPr>
              <a:defRPr sz="1000" b="0" i="0">
                <a:solidFill>
                  <a:srgbClr val="808080"/>
                </a:solidFill>
                <a:latin typeface="Verdana"/>
                <a:cs typeface="Verdana"/>
              </a:defRPr>
            </a:lvl1pPr>
          </a:lstStyle>
          <a:p>
            <a:pPr marL="12700">
              <a:lnSpc>
                <a:spcPct val="100000"/>
              </a:lnSpc>
              <a:spcBef>
                <a:spcPts val="65"/>
              </a:spcBef>
            </a:pPr>
            <a:r>
              <a:rPr spc="-5" dirty="0"/>
              <a:t>Pa</a:t>
            </a:r>
            <a:r>
              <a:rPr spc="-30" dirty="0"/>
              <a:t>gin</a:t>
            </a:r>
            <a:r>
              <a:rPr spc="-35" dirty="0"/>
              <a:t>a</a:t>
            </a:r>
            <a:r>
              <a:rPr spc="-95" dirty="0"/>
              <a:t> </a:t>
            </a:r>
            <a:fld id="{81D60167-4931-47E6-BA6A-407CBD079E47}" type="slidenum">
              <a:rPr spc="5" dirty="0">
                <a:solidFill>
                  <a:srgbClr val="000000"/>
                </a:solidFill>
              </a:rPr>
              <a:t>‹nr.›</a:t>
            </a:fld>
            <a:endParaRPr spc="5" dirty="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0" i="0">
                <a:solidFill>
                  <a:srgbClr val="808080"/>
                </a:solidFill>
                <a:latin typeface="Verdana"/>
                <a:cs typeface="Verdana"/>
              </a:defRPr>
            </a:lvl1pPr>
          </a:lstStyle>
          <a:p>
            <a:pPr marL="12700">
              <a:lnSpc>
                <a:spcPct val="100000"/>
              </a:lnSpc>
              <a:spcBef>
                <a:spcPts val="65"/>
              </a:spcBef>
            </a:pPr>
            <a:r>
              <a:rPr spc="-25" dirty="0"/>
              <a:t>Gebruikershandleiding</a:t>
            </a:r>
            <a:r>
              <a:rPr spc="-80" dirty="0"/>
              <a:t> </a:t>
            </a:r>
            <a:r>
              <a:rPr spc="-20" dirty="0">
                <a:solidFill>
                  <a:srgbClr val="FF9015"/>
                </a:solidFill>
              </a:rPr>
              <a:t>•</a:t>
            </a:r>
            <a:r>
              <a:rPr spc="-75" dirty="0">
                <a:solidFill>
                  <a:srgbClr val="FF9015"/>
                </a:solidFill>
              </a:rPr>
              <a:t> </a:t>
            </a:r>
            <a:r>
              <a:rPr spc="-25" dirty="0"/>
              <a:t>Dstny</a:t>
            </a:r>
            <a:r>
              <a:rPr spc="-90" dirty="0"/>
              <a:t> </a:t>
            </a:r>
            <a:r>
              <a:rPr spc="-20" dirty="0"/>
              <a:t>UCaaS</a:t>
            </a:r>
            <a:r>
              <a:rPr spc="-80" dirty="0"/>
              <a:t> </a:t>
            </a:r>
            <a:r>
              <a:rPr spc="-20" dirty="0"/>
              <a:t>Softphone</a:t>
            </a:r>
            <a:r>
              <a:rPr spc="-80" dirty="0"/>
              <a:t> </a:t>
            </a:r>
            <a:r>
              <a:rPr spc="-60" dirty="0"/>
              <a:t>v.</a:t>
            </a:r>
            <a:r>
              <a:rPr spc="-85" dirty="0"/>
              <a:t> </a:t>
            </a:r>
            <a:r>
              <a:rPr spc="-140" dirty="0"/>
              <a:t>1.1</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11/27/2025</a:t>
            </a:fld>
            <a:endParaRPr lang="en-US"/>
          </a:p>
        </p:txBody>
      </p:sp>
      <p:sp>
        <p:nvSpPr>
          <p:cNvPr id="4" name="Holder 4"/>
          <p:cNvSpPr>
            <a:spLocks noGrp="1"/>
          </p:cNvSpPr>
          <p:nvPr>
            <p:ph type="sldNum" sz="quarter" idx="7"/>
          </p:nvPr>
        </p:nvSpPr>
        <p:spPr/>
        <p:txBody>
          <a:bodyPr lIns="0" tIns="0" rIns="0" bIns="0"/>
          <a:lstStyle>
            <a:lvl1pPr>
              <a:defRPr sz="1000" b="0" i="0">
                <a:solidFill>
                  <a:srgbClr val="808080"/>
                </a:solidFill>
                <a:latin typeface="Verdana"/>
                <a:cs typeface="Verdana"/>
              </a:defRPr>
            </a:lvl1pPr>
          </a:lstStyle>
          <a:p>
            <a:pPr marL="12700">
              <a:lnSpc>
                <a:spcPct val="100000"/>
              </a:lnSpc>
              <a:spcBef>
                <a:spcPts val="65"/>
              </a:spcBef>
            </a:pPr>
            <a:r>
              <a:rPr spc="-5" dirty="0"/>
              <a:t>Pa</a:t>
            </a:r>
            <a:r>
              <a:rPr spc="-30" dirty="0"/>
              <a:t>gin</a:t>
            </a:r>
            <a:r>
              <a:rPr spc="-35" dirty="0"/>
              <a:t>a</a:t>
            </a:r>
            <a:r>
              <a:rPr spc="-95" dirty="0"/>
              <a:t> </a:t>
            </a:r>
            <a:fld id="{81D60167-4931-47E6-BA6A-407CBD079E47}" type="slidenum">
              <a:rPr spc="5" dirty="0">
                <a:solidFill>
                  <a:srgbClr val="000000"/>
                </a:solidFill>
              </a:rPr>
              <a:t>‹nr.›</a:t>
            </a:fld>
            <a:endParaRPr spc="5" dirty="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02004" y="1129030"/>
            <a:ext cx="5758840" cy="422275"/>
          </a:xfrm>
          <a:prstGeom prst="rect">
            <a:avLst/>
          </a:prstGeom>
        </p:spPr>
        <p:txBody>
          <a:bodyPr wrap="square" lIns="0" tIns="0" rIns="0" bIns="0">
            <a:spAutoFit/>
          </a:bodyPr>
          <a:lstStyle>
            <a:lvl1pPr>
              <a:defRPr sz="2600" b="0" i="0">
                <a:solidFill>
                  <a:schemeClr val="tx1"/>
                </a:solidFill>
                <a:latin typeface="Tahoma"/>
                <a:cs typeface="Tahoma"/>
              </a:defRPr>
            </a:lvl1pPr>
          </a:lstStyle>
          <a:p>
            <a:endParaRPr/>
          </a:p>
        </p:txBody>
      </p:sp>
      <p:sp>
        <p:nvSpPr>
          <p:cNvPr id="3" name="Holder 3"/>
          <p:cNvSpPr>
            <a:spLocks noGrp="1"/>
          </p:cNvSpPr>
          <p:nvPr>
            <p:ph type="body" idx="1"/>
          </p:nvPr>
        </p:nvSpPr>
        <p:spPr>
          <a:xfrm>
            <a:off x="902004" y="1718817"/>
            <a:ext cx="5758840" cy="265620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902004" y="10168524"/>
            <a:ext cx="3335020" cy="179070"/>
          </a:xfrm>
          <a:prstGeom prst="rect">
            <a:avLst/>
          </a:prstGeom>
        </p:spPr>
        <p:txBody>
          <a:bodyPr wrap="square" lIns="0" tIns="0" rIns="0" bIns="0">
            <a:spAutoFit/>
          </a:bodyPr>
          <a:lstStyle>
            <a:lvl1pPr>
              <a:defRPr sz="1000" b="0" i="0">
                <a:solidFill>
                  <a:srgbClr val="808080"/>
                </a:solidFill>
                <a:latin typeface="Verdana"/>
                <a:cs typeface="Verdana"/>
              </a:defRPr>
            </a:lvl1pPr>
          </a:lstStyle>
          <a:p>
            <a:pPr marL="12700">
              <a:lnSpc>
                <a:spcPct val="100000"/>
              </a:lnSpc>
              <a:spcBef>
                <a:spcPts val="65"/>
              </a:spcBef>
            </a:pPr>
            <a:r>
              <a:rPr spc="-25" dirty="0"/>
              <a:t>Gebruikershandleiding</a:t>
            </a:r>
            <a:r>
              <a:rPr spc="-80" dirty="0"/>
              <a:t> </a:t>
            </a:r>
            <a:r>
              <a:rPr spc="-20" dirty="0">
                <a:solidFill>
                  <a:srgbClr val="FF9015"/>
                </a:solidFill>
              </a:rPr>
              <a:t>•</a:t>
            </a:r>
            <a:r>
              <a:rPr spc="-75" dirty="0">
                <a:solidFill>
                  <a:srgbClr val="FF9015"/>
                </a:solidFill>
              </a:rPr>
              <a:t> </a:t>
            </a:r>
            <a:r>
              <a:rPr spc="-25" dirty="0"/>
              <a:t>Dstny</a:t>
            </a:r>
            <a:r>
              <a:rPr spc="-90" dirty="0"/>
              <a:t> </a:t>
            </a:r>
            <a:r>
              <a:rPr spc="-20" dirty="0"/>
              <a:t>UCaaS</a:t>
            </a:r>
            <a:r>
              <a:rPr spc="-80" dirty="0"/>
              <a:t> </a:t>
            </a:r>
            <a:r>
              <a:rPr spc="-20" dirty="0"/>
              <a:t>Softphone</a:t>
            </a:r>
            <a:r>
              <a:rPr spc="-80" dirty="0"/>
              <a:t> </a:t>
            </a:r>
            <a:r>
              <a:rPr spc="-60" dirty="0"/>
              <a:t>v.</a:t>
            </a:r>
            <a:r>
              <a:rPr spc="-85" dirty="0"/>
              <a:t> </a:t>
            </a:r>
            <a:r>
              <a:rPr spc="-140" dirty="0"/>
              <a:t>1.1</a:t>
            </a: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11/27/2025</a:t>
            </a:fld>
            <a:endParaRPr lang="en-US"/>
          </a:p>
        </p:txBody>
      </p:sp>
      <p:sp>
        <p:nvSpPr>
          <p:cNvPr id="6" name="Holder 6"/>
          <p:cNvSpPr>
            <a:spLocks noGrp="1"/>
          </p:cNvSpPr>
          <p:nvPr>
            <p:ph type="sldNum" sz="quarter" idx="7"/>
          </p:nvPr>
        </p:nvSpPr>
        <p:spPr>
          <a:xfrm>
            <a:off x="6025134" y="10168524"/>
            <a:ext cx="661670" cy="179070"/>
          </a:xfrm>
          <a:prstGeom prst="rect">
            <a:avLst/>
          </a:prstGeom>
        </p:spPr>
        <p:txBody>
          <a:bodyPr wrap="square" lIns="0" tIns="0" rIns="0" bIns="0">
            <a:spAutoFit/>
          </a:bodyPr>
          <a:lstStyle>
            <a:lvl1pPr>
              <a:defRPr sz="1000" b="0" i="0">
                <a:solidFill>
                  <a:srgbClr val="808080"/>
                </a:solidFill>
                <a:latin typeface="Verdana"/>
                <a:cs typeface="Verdana"/>
              </a:defRPr>
            </a:lvl1pPr>
          </a:lstStyle>
          <a:p>
            <a:pPr marL="12700">
              <a:lnSpc>
                <a:spcPct val="100000"/>
              </a:lnSpc>
              <a:spcBef>
                <a:spcPts val="65"/>
              </a:spcBef>
            </a:pPr>
            <a:r>
              <a:rPr spc="-5" dirty="0"/>
              <a:t>Pa</a:t>
            </a:r>
            <a:r>
              <a:rPr spc="-30" dirty="0"/>
              <a:t>gin</a:t>
            </a:r>
            <a:r>
              <a:rPr spc="-35" dirty="0"/>
              <a:t>a</a:t>
            </a:r>
            <a:r>
              <a:rPr spc="-95" dirty="0"/>
              <a:t> </a:t>
            </a:r>
            <a:fld id="{81D60167-4931-47E6-BA6A-407CBD079E47}" type="slidenum">
              <a:rPr spc="5" dirty="0">
                <a:solidFill>
                  <a:srgbClr val="000000"/>
                </a:solidFill>
              </a:rPr>
              <a:t>‹nr.›</a:t>
            </a:fld>
            <a:endParaRPr spc="5"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5515" y="1993900"/>
            <a:ext cx="5665470" cy="3398366"/>
          </a:xfrm>
          <a:prstGeom prst="rect">
            <a:avLst/>
          </a:prstGeom>
        </p:spPr>
        <p:txBody>
          <a:bodyPr vert="horz" wrap="square" lIns="0" tIns="12700" rIns="0" bIns="0" rtlCol="0">
            <a:spAutoFit/>
          </a:bodyPr>
          <a:lstStyle/>
          <a:p>
            <a:pPr marL="12700">
              <a:lnSpc>
                <a:spcPts val="3325"/>
              </a:lnSpc>
              <a:spcBef>
                <a:spcPts val="100"/>
              </a:spcBef>
            </a:pPr>
            <a:r>
              <a:rPr lang="nl-NL" sz="2900" b="1" dirty="0">
                <a:solidFill>
                  <a:srgbClr val="FFFFFF"/>
                </a:solidFill>
                <a:latin typeface="Tahoma"/>
                <a:cs typeface="Tahoma"/>
              </a:rPr>
              <a:t>Brochure</a:t>
            </a:r>
            <a:br>
              <a:rPr lang="nl-NL" sz="1000" b="1" spc="-180" dirty="0">
                <a:solidFill>
                  <a:srgbClr val="FFFFFF"/>
                </a:solidFill>
              </a:rPr>
            </a:br>
            <a:br>
              <a:rPr lang="nl-NL" sz="1000" b="1" spc="-180" dirty="0">
                <a:solidFill>
                  <a:srgbClr val="FFFFFF"/>
                </a:solidFill>
              </a:rPr>
            </a:br>
            <a:endParaRPr sz="1000" dirty="0">
              <a:latin typeface="Tahoma"/>
              <a:cs typeface="Tahoma"/>
            </a:endParaRPr>
          </a:p>
          <a:p>
            <a:pPr marL="12700" marR="5080">
              <a:lnSpc>
                <a:spcPts val="7909"/>
              </a:lnSpc>
              <a:spcBef>
                <a:spcPts val="675"/>
              </a:spcBef>
            </a:pPr>
            <a:r>
              <a:rPr sz="6000" b="1" dirty="0">
                <a:solidFill>
                  <a:srgbClr val="FFFFFF"/>
                </a:solidFill>
                <a:latin typeface="Tahoma"/>
                <a:cs typeface="Tahoma"/>
              </a:rPr>
              <a:t>Dstny UCaaS  </a:t>
            </a:r>
            <a:r>
              <a:rPr lang="nl-NL" sz="6000" b="1" dirty="0">
                <a:solidFill>
                  <a:srgbClr val="FFFFFF"/>
                </a:solidFill>
                <a:latin typeface="Tahoma"/>
                <a:cs typeface="Tahoma"/>
              </a:rPr>
              <a:t>Telefonie</a:t>
            </a:r>
            <a:r>
              <a:rPr sz="7200" b="1" spc="-290" dirty="0">
                <a:solidFill>
                  <a:srgbClr val="FFA300"/>
                </a:solidFill>
                <a:latin typeface="Tahoma"/>
                <a:cs typeface="Tahoma"/>
              </a:rPr>
              <a:t>.</a:t>
            </a:r>
            <a:endParaRPr sz="7200" dirty="0">
              <a:latin typeface="Tahoma"/>
              <a:cs typeface="Tahoma"/>
            </a:endParaRPr>
          </a:p>
        </p:txBody>
      </p:sp>
      <p:cxnSp>
        <p:nvCxnSpPr>
          <p:cNvPr id="4" name="Rechte verbindingslijn 3">
            <a:extLst>
              <a:ext uri="{FF2B5EF4-FFF2-40B4-BE49-F238E27FC236}">
                <a16:creationId xmlns:a16="http://schemas.microsoft.com/office/drawing/2014/main" id="{E2066D42-0023-CBE6-34C3-D1110A7B31A1}"/>
              </a:ext>
            </a:extLst>
          </p:cNvPr>
          <p:cNvCxnSpPr>
            <a:cxnSpLocks/>
          </p:cNvCxnSpPr>
          <p:nvPr/>
        </p:nvCxnSpPr>
        <p:spPr>
          <a:xfrm>
            <a:off x="806450" y="1765300"/>
            <a:ext cx="0" cy="3772632"/>
          </a:xfrm>
          <a:prstGeom prst="line">
            <a:avLst/>
          </a:prstGeom>
          <a:ln w="76200">
            <a:solidFill>
              <a:srgbClr val="36BF60"/>
            </a:solidFill>
          </a:ln>
        </p:spPr>
        <p:style>
          <a:lnRef idx="1">
            <a:schemeClr val="dk1"/>
          </a:lnRef>
          <a:fillRef idx="0">
            <a:schemeClr val="dk1"/>
          </a:fillRef>
          <a:effectRef idx="0">
            <a:schemeClr val="dk1"/>
          </a:effectRef>
          <a:fontRef idx="minor">
            <a:schemeClr val="tx1"/>
          </a:fontRef>
        </p:style>
      </p:cxnSp>
      <p:pic>
        <p:nvPicPr>
          <p:cNvPr id="5" name="Afbeelding 4" descr="Afbeelding met symbool, Graphics, cirkel, Lettertype&#10;&#10;Automatisch gegenereerde beschrijving">
            <a:extLst>
              <a:ext uri="{FF2B5EF4-FFF2-40B4-BE49-F238E27FC236}">
                <a16:creationId xmlns:a16="http://schemas.microsoft.com/office/drawing/2014/main" id="{71ECED45-078B-87F7-AA56-9027A63B1C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7250" y="8089900"/>
            <a:ext cx="5665471" cy="3554225"/>
          </a:xfrm>
          <a:prstGeom prst="rect">
            <a:avLst/>
          </a:prstGeom>
        </p:spPr>
      </p:pic>
      <p:pic>
        <p:nvPicPr>
          <p:cNvPr id="6" name="Afbeelding 5" descr="Afbeelding met Lettertype, Graphics, logo, grafische vormgeving&#10;&#10;Automatisch gegenereerde beschrijving">
            <a:extLst>
              <a:ext uri="{FF2B5EF4-FFF2-40B4-BE49-F238E27FC236}">
                <a16:creationId xmlns:a16="http://schemas.microsoft.com/office/drawing/2014/main" id="{BF0EB515-905F-3734-920A-1D47DED785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3648" y="276831"/>
            <a:ext cx="2065528" cy="4815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Afbeelding 19" descr="Afbeelding met persoon, Mobiele telefoon, hand, tekst&#10;&#10;Automatisch gegenereerde beschrijving">
            <a:extLst>
              <a:ext uri="{FF2B5EF4-FFF2-40B4-BE49-F238E27FC236}">
                <a16:creationId xmlns:a16="http://schemas.microsoft.com/office/drawing/2014/main" id="{FCA51FD3-6970-EB7C-06FD-D66DB74112D1}"/>
              </a:ext>
            </a:extLst>
          </p:cNvPr>
          <p:cNvPicPr>
            <a:picLocks noChangeAspect="1"/>
          </p:cNvPicPr>
          <p:nvPr/>
        </p:nvPicPr>
        <p:blipFill rotWithShape="1">
          <a:blip r:embed="rId2">
            <a:extLst>
              <a:ext uri="{28A0092B-C50C-407E-A947-70E740481C1C}">
                <a14:useLocalDpi xmlns:a14="http://schemas.microsoft.com/office/drawing/2010/main" val="0"/>
              </a:ext>
            </a:extLst>
          </a:blip>
          <a:srcRect l="5632" r="402"/>
          <a:stretch/>
        </p:blipFill>
        <p:spPr>
          <a:xfrm>
            <a:off x="0" y="0"/>
            <a:ext cx="7556500" cy="4186539"/>
          </a:xfrm>
          <a:prstGeom prst="rect">
            <a:avLst/>
          </a:prstGeom>
        </p:spPr>
      </p:pic>
      <p:sp>
        <p:nvSpPr>
          <p:cNvPr id="17" name="Tekstvak 16">
            <a:extLst>
              <a:ext uri="{FF2B5EF4-FFF2-40B4-BE49-F238E27FC236}">
                <a16:creationId xmlns:a16="http://schemas.microsoft.com/office/drawing/2014/main" id="{99688BE8-CFE9-868C-326B-A9395E1D7270}"/>
              </a:ext>
            </a:extLst>
          </p:cNvPr>
          <p:cNvSpPr txBox="1"/>
          <p:nvPr/>
        </p:nvSpPr>
        <p:spPr>
          <a:xfrm>
            <a:off x="654050" y="6718300"/>
            <a:ext cx="6096000" cy="3447098"/>
          </a:xfrm>
          <a:prstGeom prst="rect">
            <a:avLst/>
          </a:prstGeom>
          <a:noFill/>
        </p:spPr>
        <p:txBody>
          <a:bodyPr wrap="square">
            <a:spAutoFit/>
          </a:bodyPr>
          <a:lstStyle/>
          <a:p>
            <a:endParaRPr lang="nl-NL" sz="1200" dirty="0"/>
          </a:p>
          <a:p>
            <a:r>
              <a:rPr lang="nl-NL" sz="1200" dirty="0"/>
              <a:t>Deze onderdelen zijn op elk moment beschikbaar via je computer, webbrowser, bureautoestel of volledig uitgeruste mobiele app. Hierdoor kun je als bedrijf efficiënter werken en nog sneller en beter jouw klanten van dienst zijn.</a:t>
            </a:r>
          </a:p>
          <a:p>
            <a:endParaRPr lang="nl-NL" sz="1200" dirty="0"/>
          </a:p>
          <a:p>
            <a:r>
              <a:rPr lang="nl-NL" sz="1400" b="1" dirty="0">
                <a:solidFill>
                  <a:srgbClr val="36BF60"/>
                </a:solidFill>
                <a:effectLst/>
                <a:ea typeface="Aptos" panose="020B0004020202020204" pitchFamily="34" charset="0"/>
                <a:cs typeface="Times New Roman" panose="02020603050405020304" pitchFamily="18" charset="0"/>
              </a:rPr>
              <a:t>Verhoog productiviteit en functionaliteit met slimme koppelingen</a:t>
            </a:r>
            <a:endParaRPr lang="nl-NL" sz="1400" dirty="0">
              <a:effectLst/>
              <a:ea typeface="Aptos" panose="020B0004020202020204" pitchFamily="34" charset="0"/>
              <a:cs typeface="Times New Roman" panose="02020603050405020304" pitchFamily="18" charset="0"/>
            </a:endParaRPr>
          </a:p>
          <a:p>
            <a:r>
              <a:rPr lang="nl-NL" sz="1200" dirty="0"/>
              <a:t>Met Dstny UCaaS verhoog je de functionaliteit en productiviteit van je organisatie. Door de unieke Vast-Mobiel integratie ben je onderweg bereikbaar op je vaste zakelijke nummer, maar ook op je mobiele nummer. Tevens kun je over afzonderlijke bereikbaarheidsprofielen beschikken. Werk je vaak met MS Teams? Dan wordt Dstny UCaaS perfect met jouw omgeving geïntegreerd, om je bereikbaarheid en status aan jouw status in Teams te koppelen. Hiermee worden jouw werkdagen effectiever, zodat je focus kunt houden op je kerntaken en bereikbaar bent wanneer je hiervoor tijd hebt ingepland. </a:t>
            </a:r>
          </a:p>
          <a:p>
            <a:endParaRPr lang="nl-NL" sz="1200" dirty="0"/>
          </a:p>
          <a:p>
            <a:r>
              <a:rPr kumimoji="0" lang="nl-NL" sz="1200" b="0" i="0" u="none" strike="noStrike" kern="1200" cap="none" spc="0" normalizeH="0" baseline="0" noProof="0" dirty="0">
                <a:ln>
                  <a:noFill/>
                </a:ln>
                <a:solidFill>
                  <a:prstClr val="black"/>
                </a:solidFill>
                <a:effectLst/>
                <a:uLnTx/>
                <a:uFillTx/>
                <a:latin typeface="Calibri"/>
                <a:ea typeface="+mn-ea"/>
                <a:cs typeface="+mn-cs"/>
              </a:rPr>
              <a:t>Met onze Analytics oplossing krijg je inzicht in de bereikbaarheid van je gehele bedrijf, afdeling of jezelf. Hiermee kun je de bezetting optimaliseren op de piektijden en de wachttijden voor jouw klanten inperken. Dstny werkt met </a:t>
            </a:r>
            <a:r>
              <a:rPr kumimoji="0" lang="nl-NL" sz="1200" b="0" i="1" u="none" strike="noStrike" kern="1200" cap="none" spc="0" normalizeH="0" baseline="0" noProof="0" dirty="0">
                <a:ln>
                  <a:noFill/>
                </a:ln>
                <a:solidFill>
                  <a:prstClr val="black"/>
                </a:solidFill>
                <a:effectLst/>
                <a:uLnTx/>
                <a:uFillTx/>
                <a:latin typeface="Calibri"/>
                <a:ea typeface="+mn-ea"/>
                <a:cs typeface="+mn-cs"/>
              </a:rPr>
              <a:t>Mobile First</a:t>
            </a:r>
            <a:r>
              <a:rPr kumimoji="0" lang="nl-NL" sz="1200" b="0" i="0" u="none" strike="noStrike" kern="1200" cap="none" spc="0" normalizeH="0" baseline="0" noProof="0" dirty="0">
                <a:ln>
                  <a:noFill/>
                </a:ln>
                <a:solidFill>
                  <a:prstClr val="black"/>
                </a:solidFill>
                <a:effectLst/>
                <a:uLnTx/>
                <a:uFillTx/>
                <a:latin typeface="Calibri"/>
                <a:ea typeface="+mn-ea"/>
                <a:cs typeface="+mn-cs"/>
              </a:rPr>
              <a:t>. Dit houdt in dat je niet meer afhankelijk bent van een vaste telefoon op je bureau, maar dat je werkt vanaf een softphone op je laptop</a:t>
            </a:r>
            <a:endParaRPr lang="nl-NL" sz="1200" dirty="0"/>
          </a:p>
        </p:txBody>
      </p:sp>
      <p:pic>
        <p:nvPicPr>
          <p:cNvPr id="18" name="Afbeelding 17" descr="Afbeelding met Lettertype, Graphics, logo, grafische vormgeving&#10;&#10;Automatisch gegenereerde beschrijving">
            <a:extLst>
              <a:ext uri="{FF2B5EF4-FFF2-40B4-BE49-F238E27FC236}">
                <a16:creationId xmlns:a16="http://schemas.microsoft.com/office/drawing/2014/main" id="{A59C1913-78BB-9552-5FD1-EA0EC333EB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3648" y="276831"/>
            <a:ext cx="2065528" cy="481570"/>
          </a:xfrm>
          <a:prstGeom prst="rect">
            <a:avLst/>
          </a:prstGeom>
        </p:spPr>
      </p:pic>
      <p:pic>
        <p:nvPicPr>
          <p:cNvPr id="21" name="Afbeelding 20">
            <a:extLst>
              <a:ext uri="{FF2B5EF4-FFF2-40B4-BE49-F238E27FC236}">
                <a16:creationId xmlns:a16="http://schemas.microsoft.com/office/drawing/2014/main" id="{3D76F84A-416B-F04C-B546-A43BE6B2490C}"/>
              </a:ext>
            </a:extLst>
          </p:cNvPr>
          <p:cNvPicPr>
            <a:picLocks noChangeAspect="1"/>
          </p:cNvPicPr>
          <p:nvPr/>
        </p:nvPicPr>
        <p:blipFill rotWithShape="1">
          <a:blip r:embed="rId4"/>
          <a:srcRect r="1818"/>
          <a:stretch/>
        </p:blipFill>
        <p:spPr>
          <a:xfrm>
            <a:off x="3533546" y="4522408"/>
            <a:ext cx="3367279" cy="2043492"/>
          </a:xfrm>
          <a:prstGeom prst="rect">
            <a:avLst/>
          </a:prstGeom>
        </p:spPr>
      </p:pic>
      <p:sp>
        <p:nvSpPr>
          <p:cNvPr id="25" name="Tekstvak 24">
            <a:extLst>
              <a:ext uri="{FF2B5EF4-FFF2-40B4-BE49-F238E27FC236}">
                <a16:creationId xmlns:a16="http://schemas.microsoft.com/office/drawing/2014/main" id="{C7C92131-1DC8-0C70-DE55-170B9564922C}"/>
              </a:ext>
            </a:extLst>
          </p:cNvPr>
          <p:cNvSpPr txBox="1"/>
          <p:nvPr/>
        </p:nvSpPr>
        <p:spPr>
          <a:xfrm>
            <a:off x="654050" y="4475537"/>
            <a:ext cx="2971800" cy="240065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36BF60"/>
                </a:solidFill>
                <a:effectLst/>
                <a:uLnTx/>
                <a:uFillTx/>
                <a:latin typeface="Calibri"/>
                <a:ea typeface="+mn-ea"/>
                <a:cs typeface="+mn-cs"/>
              </a:rPr>
              <a:t>Dstny UCaaS Telefonie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prstClr val="black"/>
                </a:solidFill>
                <a:latin typeface="Calibri"/>
              </a:rPr>
              <a:t>Company Connect biedt nu </a:t>
            </a:r>
            <a:r>
              <a:rPr kumimoji="0" lang="nl-NL" sz="1200" b="0" i="1" u="none" strike="noStrike" kern="1200" cap="none" spc="0" normalizeH="0" baseline="0" noProof="0" dirty="0">
                <a:ln>
                  <a:noFill/>
                </a:ln>
                <a:solidFill>
                  <a:prstClr val="black"/>
                </a:solidFill>
                <a:effectLst/>
                <a:uLnTx/>
                <a:uFillTx/>
                <a:latin typeface="Calibri"/>
                <a:ea typeface="+mn-ea"/>
                <a:cs typeface="+mn-cs"/>
              </a:rPr>
              <a:t>Unified Communications as a Service </a:t>
            </a:r>
            <a:r>
              <a:rPr kumimoji="0" lang="nl-NL" sz="1200" b="0" i="0" u="none" strike="noStrike" kern="1200" cap="none" spc="0" normalizeH="0" baseline="0" noProof="0" dirty="0">
                <a:ln>
                  <a:noFill/>
                </a:ln>
                <a:solidFill>
                  <a:prstClr val="black"/>
                </a:solidFill>
                <a:effectLst/>
                <a:uLnTx/>
                <a:uFillTx/>
                <a:latin typeface="Calibri"/>
                <a:ea typeface="+mn-ea"/>
                <a:cs typeface="+mn-cs"/>
              </a:rPr>
              <a:t>(UCaaS)</a:t>
            </a:r>
            <a:r>
              <a:rPr lang="nl-NL" sz="1200" dirty="0">
                <a:solidFill>
                  <a:prstClr val="black"/>
                </a:solidFill>
                <a:latin typeface="Calibri"/>
              </a:rPr>
              <a:t> aan! Dit</a:t>
            </a:r>
            <a:r>
              <a:rPr kumimoji="0" lang="nl-NL" sz="1200" b="0" i="0" u="none" strike="noStrike" kern="1200" cap="none" spc="0" normalizeH="0" baseline="0" noProof="0" dirty="0">
                <a:ln>
                  <a:noFill/>
                </a:ln>
                <a:solidFill>
                  <a:prstClr val="black"/>
                </a:solidFill>
                <a:effectLst/>
                <a:uLnTx/>
                <a:uFillTx/>
                <a:latin typeface="Calibri"/>
                <a:ea typeface="+mn-ea"/>
                <a:cs typeface="+mn-cs"/>
              </a:rPr>
              <a:t> bestaat uit communicatie- en samenwerkingstools voor bedrijven van elke omvang, verzameld in één enkel systeem dat via de cloud overal en op elk apparaat beschikbaar is. Niet alleen zakelijke telefonie, maar ook instant messaging, analysetools, software integraties, contact centers en AI technologie komen samen op één platform.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Lettertype, Graphics, logo, grafische vormgeving&#10;&#10;Automatisch gegenereerde beschrijving">
            <a:extLst>
              <a:ext uri="{FF2B5EF4-FFF2-40B4-BE49-F238E27FC236}">
                <a16:creationId xmlns:a16="http://schemas.microsoft.com/office/drawing/2014/main" id="{E27396E0-D50C-6C43-7152-6FCF4264AD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5807" y="284718"/>
            <a:ext cx="2065524" cy="481569"/>
          </a:xfrm>
          <a:prstGeom prst="rect">
            <a:avLst/>
          </a:prstGeom>
        </p:spPr>
      </p:pic>
      <p:sp>
        <p:nvSpPr>
          <p:cNvPr id="8" name="Tekstvak 7">
            <a:extLst>
              <a:ext uri="{FF2B5EF4-FFF2-40B4-BE49-F238E27FC236}">
                <a16:creationId xmlns:a16="http://schemas.microsoft.com/office/drawing/2014/main" id="{74E90AC5-F16E-017B-4D0A-F6D39382CFEF}"/>
              </a:ext>
            </a:extLst>
          </p:cNvPr>
          <p:cNvSpPr txBox="1"/>
          <p:nvPr/>
        </p:nvSpPr>
        <p:spPr>
          <a:xfrm>
            <a:off x="806450" y="850900"/>
            <a:ext cx="594360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a:ea typeface="+mn-ea"/>
                <a:cs typeface="+mn-cs"/>
              </a:rPr>
              <a:t>of via de app op je mobile device (iOS of Android). Je kunt dus overal optimaal werken, ongeacht of je thuis, op kantoor of onderweg bent. Om je werk nog eenvoudiger te maken, bieden wij een zeer breed pakket van CRM- en ERP integraties. Hiermee verkrijg je bij ieder contact gelijk toegang tot de klantinformatie uit jouw CRM- of ERP-pakket.</a:t>
            </a:r>
          </a:p>
        </p:txBody>
      </p:sp>
      <p:pic>
        <p:nvPicPr>
          <p:cNvPr id="10" name="Afbeelding 9">
            <a:extLst>
              <a:ext uri="{FF2B5EF4-FFF2-40B4-BE49-F238E27FC236}">
                <a16:creationId xmlns:a16="http://schemas.microsoft.com/office/drawing/2014/main" id="{ABD946BF-AA08-19B5-B6F4-6A526AFBB353}"/>
              </a:ext>
            </a:extLst>
          </p:cNvPr>
          <p:cNvPicPr>
            <a:picLocks noChangeAspect="1"/>
          </p:cNvPicPr>
          <p:nvPr/>
        </p:nvPicPr>
        <p:blipFill rotWithShape="1">
          <a:blip r:embed="rId3">
            <a:extLst>
              <a:ext uri="{28A0092B-C50C-407E-A947-70E740481C1C}">
                <a14:useLocalDpi xmlns:a14="http://schemas.microsoft.com/office/drawing/2010/main" val="0"/>
              </a:ext>
            </a:extLst>
          </a:blip>
          <a:srcRect l="10145"/>
          <a:stretch/>
        </p:blipFill>
        <p:spPr>
          <a:xfrm>
            <a:off x="-793750" y="1847385"/>
            <a:ext cx="5003136" cy="3713816"/>
          </a:xfrm>
          <a:prstGeom prst="roundRect">
            <a:avLst/>
          </a:prstGeom>
        </p:spPr>
      </p:pic>
      <p:sp>
        <p:nvSpPr>
          <p:cNvPr id="12" name="Tekstvak 11">
            <a:extLst>
              <a:ext uri="{FF2B5EF4-FFF2-40B4-BE49-F238E27FC236}">
                <a16:creationId xmlns:a16="http://schemas.microsoft.com/office/drawing/2014/main" id="{0E4E5456-C176-58BC-1463-4F01CD23B4F9}"/>
              </a:ext>
            </a:extLst>
          </p:cNvPr>
          <p:cNvSpPr txBox="1"/>
          <p:nvPr/>
        </p:nvSpPr>
        <p:spPr>
          <a:xfrm>
            <a:off x="4370413" y="1765300"/>
            <a:ext cx="2455836" cy="387798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36BF60"/>
                </a:solidFill>
                <a:effectLst/>
                <a:uLnTx/>
                <a:uFillTx/>
                <a:latin typeface="Calibri"/>
                <a:ea typeface="+mn-ea"/>
                <a:cs typeface="+mn-cs"/>
              </a:rPr>
              <a:t>ConnectMe</a:t>
            </a: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1200" b="0" i="1" u="none" strike="noStrike" kern="1200" cap="none" spc="0" normalizeH="0" baseline="0" noProof="0" dirty="0">
                <a:ln>
                  <a:noFill/>
                </a:ln>
                <a:solidFill>
                  <a:prstClr val="black"/>
                </a:solidFill>
                <a:effectLst/>
                <a:uLnTx/>
                <a:uFillTx/>
                <a:latin typeface="Calibri"/>
                <a:ea typeface="+mn-ea"/>
                <a:cs typeface="+mn-cs"/>
              </a:rPr>
              <a:t>ConnectMe</a:t>
            </a:r>
            <a:r>
              <a:rPr kumimoji="0" lang="nl-NL" sz="1200" b="0" i="0" u="none" strike="noStrike" kern="1200" cap="none" spc="0" normalizeH="0" baseline="0" noProof="0" dirty="0">
                <a:ln>
                  <a:noFill/>
                </a:ln>
                <a:solidFill>
                  <a:prstClr val="black"/>
                </a:solidFill>
                <a:effectLst/>
                <a:uLnTx/>
                <a:uFillTx/>
                <a:latin typeface="Calibri"/>
                <a:ea typeface="+mn-ea"/>
                <a:cs typeface="+mn-cs"/>
              </a:rPr>
              <a:t> is een </a:t>
            </a:r>
            <a:r>
              <a:rPr kumimoji="0" lang="nl-NL" sz="1200" b="0" u="none" strike="noStrike" kern="1200" cap="none" spc="0" normalizeH="0" baseline="0" noProof="0" dirty="0">
                <a:ln>
                  <a:noFill/>
                </a:ln>
                <a:solidFill>
                  <a:prstClr val="black"/>
                </a:solidFill>
                <a:effectLst/>
                <a:uLnTx/>
                <a:uFillTx/>
                <a:latin typeface="Calibri"/>
                <a:ea typeface="+mn-ea"/>
                <a:cs typeface="+mn-cs"/>
              </a:rPr>
              <a:t>gebruikersinterface</a:t>
            </a:r>
            <a:r>
              <a:rPr kumimoji="0" lang="nl-NL" sz="1200" b="0" i="0" u="none" strike="noStrike" kern="1200" cap="none" spc="0" normalizeH="0" baseline="0" noProof="0" dirty="0">
                <a:ln>
                  <a:noFill/>
                </a:ln>
                <a:solidFill>
                  <a:prstClr val="black"/>
                </a:solidFill>
                <a:effectLst/>
                <a:uLnTx/>
                <a:uFillTx/>
                <a:latin typeface="Calibri"/>
                <a:ea typeface="+mn-ea"/>
                <a:cs typeface="+mn-cs"/>
              </a:rPr>
              <a:t>. Het is een applicatie dat beschikbaar is voor niet alleen een webbrowser, maar ook voor mobiele telefoon en computers. Door ConnectMe kunnen de functionaliteiten worden aangepast naar jouw eigen behoeftes!</a:t>
            </a:r>
            <a:br>
              <a:rPr kumimoji="0" lang="nl-NL" sz="1200" b="0" i="0" u="none" strike="noStrike" kern="1200" cap="none" spc="0" normalizeH="0" baseline="0" noProof="0" dirty="0">
                <a:ln>
                  <a:noFill/>
                </a:ln>
                <a:solidFill>
                  <a:prstClr val="black"/>
                </a:solidFill>
                <a:effectLst/>
                <a:uLnTx/>
                <a:uFillTx/>
                <a:latin typeface="Calibri"/>
                <a:ea typeface="+mn-ea"/>
                <a:cs typeface="+mn-cs"/>
              </a:rPr>
            </a:br>
            <a:br>
              <a:rPr kumimoji="0" lang="nl-NL" sz="1200" b="0" i="0" u="none" strike="noStrike" kern="1200" cap="none" spc="0" normalizeH="0" baseline="0" noProof="0" dirty="0">
                <a:ln>
                  <a:noFill/>
                </a:ln>
                <a:solidFill>
                  <a:prstClr val="black"/>
                </a:solidFill>
                <a:effectLst/>
                <a:uLnTx/>
                <a:uFillTx/>
                <a:latin typeface="Calibri"/>
                <a:ea typeface="+mn-ea"/>
                <a:cs typeface="+mn-cs"/>
              </a:rPr>
            </a:br>
            <a:r>
              <a:rPr kumimoji="0" lang="nl-NL" sz="1200" b="0" i="0" u="none" strike="noStrike" kern="1200" cap="none" spc="0" normalizeH="0" baseline="0" noProof="0" dirty="0">
                <a:ln>
                  <a:noFill/>
                </a:ln>
                <a:solidFill>
                  <a:prstClr val="black"/>
                </a:solidFill>
                <a:effectLst/>
                <a:uLnTx/>
                <a:uFillTx/>
                <a:latin typeface="Calibri"/>
                <a:ea typeface="+mn-ea"/>
                <a:cs typeface="+mn-cs"/>
              </a:rPr>
              <a:t> Zo kun je inzicht krijgen in het dashboard en statistieken, kun je wachtrijen op communicatiekanalen bewaken en beheren en nog veel meer.</a:t>
            </a:r>
            <a:br>
              <a:rPr kumimoji="0" lang="nl-NL" sz="1200" b="0" i="0" u="none" strike="noStrike" kern="1200" cap="none" spc="0" normalizeH="0" baseline="0" noProof="0" dirty="0">
                <a:ln>
                  <a:noFill/>
                </a:ln>
                <a:solidFill>
                  <a:prstClr val="black"/>
                </a:solidFill>
                <a:effectLst/>
                <a:uLnTx/>
                <a:uFillTx/>
                <a:latin typeface="Calibri"/>
                <a:ea typeface="+mn-ea"/>
                <a:cs typeface="+mn-cs"/>
              </a:rPr>
            </a:br>
            <a:r>
              <a:rPr kumimoji="0" lang="nl-NL" sz="1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a:ea typeface="+mn-ea"/>
                <a:cs typeface="+mn-cs"/>
              </a:rPr>
              <a:t>De administratie kan gemakkelijk up-to-date blijven, doordat alles binnen één systeem geregeld wordt. </a:t>
            </a:r>
          </a:p>
        </p:txBody>
      </p:sp>
      <p:sp>
        <p:nvSpPr>
          <p:cNvPr id="14" name="Tekstvak 13">
            <a:extLst>
              <a:ext uri="{FF2B5EF4-FFF2-40B4-BE49-F238E27FC236}">
                <a16:creationId xmlns:a16="http://schemas.microsoft.com/office/drawing/2014/main" id="{9E7C81D6-A8B0-D3A3-447F-23AEC945AB9E}"/>
              </a:ext>
            </a:extLst>
          </p:cNvPr>
          <p:cNvSpPr txBox="1"/>
          <p:nvPr/>
        </p:nvSpPr>
        <p:spPr>
          <a:xfrm>
            <a:off x="815643" y="5733585"/>
            <a:ext cx="5943600" cy="12926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36BF60"/>
                </a:solidFill>
                <a:effectLst/>
                <a:uLnTx/>
                <a:uFillTx/>
                <a:latin typeface="Calibri"/>
                <a:ea typeface="+mn-ea"/>
                <a:cs typeface="+mn-cs"/>
              </a:rPr>
              <a:t>Service Management Portal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1" u="none" strike="noStrike" kern="1200" cap="none" spc="0" normalizeH="0" baseline="0" noProof="0" dirty="0">
                <a:ln>
                  <a:noFill/>
                </a:ln>
                <a:solidFill>
                  <a:prstClr val="black"/>
                </a:solidFill>
                <a:effectLst/>
                <a:uLnTx/>
                <a:uFillTx/>
                <a:latin typeface="Calibri"/>
                <a:ea typeface="+mn-ea"/>
                <a:cs typeface="+mn-cs"/>
              </a:rPr>
              <a:t>Service Management Portal </a:t>
            </a:r>
            <a:r>
              <a:rPr kumimoji="0" lang="nl-NL" sz="1200" b="0" i="0" u="none" strike="noStrike" kern="1200" cap="none" spc="0" normalizeH="0" baseline="0" noProof="0" dirty="0">
                <a:ln>
                  <a:noFill/>
                </a:ln>
                <a:solidFill>
                  <a:prstClr val="black"/>
                </a:solidFill>
                <a:effectLst/>
                <a:uLnTx/>
                <a:uFillTx/>
                <a:latin typeface="Calibri"/>
                <a:ea typeface="+mn-ea"/>
                <a:cs typeface="+mn-cs"/>
              </a:rPr>
              <a:t>is een standaard functionaliteit waarmee bepaalde zaken efficiënt beheerd kunnen worden. Denk hierbij aan het toevoegen of verwijderen van gebruikers, openingstijden op je communicatiekanalen in meldteksten aanpassen en nog veel meer!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solidFill>
                <a:prstClr val="black"/>
              </a:solidFill>
              <a:latin typeface="Calibri"/>
            </a:endParaRPr>
          </a:p>
        </p:txBody>
      </p:sp>
      <p:pic>
        <p:nvPicPr>
          <p:cNvPr id="15" name="Afbeelding 14">
            <a:extLst>
              <a:ext uri="{FF2B5EF4-FFF2-40B4-BE49-F238E27FC236}">
                <a16:creationId xmlns:a16="http://schemas.microsoft.com/office/drawing/2014/main" id="{AE685854-6888-E590-D9BD-26FCB4A3B303}"/>
              </a:ext>
            </a:extLst>
          </p:cNvPr>
          <p:cNvPicPr>
            <a:picLocks noChangeAspect="1"/>
          </p:cNvPicPr>
          <p:nvPr/>
        </p:nvPicPr>
        <p:blipFill>
          <a:blip r:embed="rId4"/>
          <a:stretch>
            <a:fillRect/>
          </a:stretch>
        </p:blipFill>
        <p:spPr>
          <a:xfrm>
            <a:off x="4370413" y="6741439"/>
            <a:ext cx="2878346" cy="2878346"/>
          </a:xfrm>
          <a:prstGeom prst="rect">
            <a:avLst/>
          </a:prstGeom>
        </p:spPr>
      </p:pic>
      <p:sp>
        <p:nvSpPr>
          <p:cNvPr id="17" name="Tekstvak 16">
            <a:extLst>
              <a:ext uri="{FF2B5EF4-FFF2-40B4-BE49-F238E27FC236}">
                <a16:creationId xmlns:a16="http://schemas.microsoft.com/office/drawing/2014/main" id="{625A020C-F103-C63C-F92A-43A1401EAE45}"/>
              </a:ext>
            </a:extLst>
          </p:cNvPr>
          <p:cNvSpPr txBox="1"/>
          <p:nvPr/>
        </p:nvSpPr>
        <p:spPr>
          <a:xfrm>
            <a:off x="811858" y="6890089"/>
            <a:ext cx="3889985" cy="264687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36BF60"/>
                </a:solidFill>
                <a:effectLst/>
                <a:uLnTx/>
                <a:uFillTx/>
                <a:latin typeface="Calibri"/>
                <a:ea typeface="+mn-ea"/>
                <a:cs typeface="+mn-cs"/>
              </a:rPr>
              <a:t>Uitbreidingen</a:t>
            </a:r>
            <a:endParaRPr lang="nl-NL" b="1" dirty="0">
              <a:solidFill>
                <a:srgbClr val="36BF60"/>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36BF60"/>
                </a:solidFill>
                <a:effectLst/>
                <a:uLnTx/>
                <a:uFillTx/>
                <a:latin typeface="Calibri"/>
                <a:ea typeface="+mn-ea"/>
                <a:cs typeface="+mn-cs"/>
              </a:rPr>
              <a:t>Mobile First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a:ea typeface="+mn-ea"/>
                <a:cs typeface="+mn-cs"/>
              </a:rPr>
              <a:t>Volledige integratie biedt ondersteuning voor mobiele communicatie en hoge kwaliteit. Voldoe aan de verwachtingen rondom hybride werken en flexibiliteit en ondersteun hiermee jouw werknemers. Toenemende verwachtingen kan je zelf beheren, waarmee de klantbehoeften over beschikbaarheid overal, zelfs onderweg, vervuld kunnen worden. Met de visie Mobile First verbeter je de efficiëntie van jouw bedrijf door de mogelijkheid van integratie.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err="1">
                <a:ln>
                  <a:noFill/>
                </a:ln>
                <a:solidFill>
                  <a:srgbClr val="36BF60"/>
                </a:solidFill>
                <a:effectLst/>
                <a:uLnTx/>
                <a:uFillTx/>
                <a:latin typeface="Calibri"/>
                <a:ea typeface="+mn-ea"/>
                <a:cs typeface="+mn-cs"/>
              </a:rPr>
              <a:t>OmniChannel</a:t>
            </a:r>
            <a:endParaRPr kumimoji="0" lang="nl-NL" sz="1400" b="1" i="0" u="none" strike="noStrike" kern="1200" cap="none" spc="0" normalizeH="0" baseline="0" noProof="0" dirty="0">
              <a:ln>
                <a:noFill/>
              </a:ln>
              <a:solidFill>
                <a:srgbClr val="36BF60"/>
              </a:solidFill>
              <a:effectLst/>
              <a:uLnTx/>
              <a:uFillTx/>
              <a:latin typeface="Calibri"/>
              <a:ea typeface="+mn-ea"/>
              <a:cs typeface="+mn-cs"/>
            </a:endParaRPr>
          </a:p>
        </p:txBody>
      </p:sp>
      <p:sp>
        <p:nvSpPr>
          <p:cNvPr id="19" name="Tekstvak 18">
            <a:extLst>
              <a:ext uri="{FF2B5EF4-FFF2-40B4-BE49-F238E27FC236}">
                <a16:creationId xmlns:a16="http://schemas.microsoft.com/office/drawing/2014/main" id="{8C4B9C98-EEFA-8DBB-8CA6-2D0B24AAD7A8}"/>
              </a:ext>
            </a:extLst>
          </p:cNvPr>
          <p:cNvSpPr txBox="1"/>
          <p:nvPr/>
        </p:nvSpPr>
        <p:spPr>
          <a:xfrm>
            <a:off x="815642" y="9467385"/>
            <a:ext cx="5928999" cy="646331"/>
          </a:xfrm>
          <a:prstGeom prst="rect">
            <a:avLst/>
          </a:prstGeom>
          <a:noFill/>
        </p:spPr>
        <p:txBody>
          <a:bodyPr wrap="square">
            <a:spAutoFit/>
          </a:bodyPr>
          <a:lstStyle/>
          <a:p>
            <a:pPr>
              <a:defRPr/>
            </a:pPr>
            <a:r>
              <a:rPr lang="nl-NL" sz="1200" i="1" dirty="0" err="1">
                <a:solidFill>
                  <a:prstClr val="black"/>
                </a:solidFill>
                <a:latin typeface="Calibri"/>
              </a:rPr>
              <a:t>OmniChannel</a:t>
            </a:r>
            <a:r>
              <a:rPr lang="nl-NL" sz="1200" dirty="0">
                <a:solidFill>
                  <a:prstClr val="black"/>
                </a:solidFill>
                <a:latin typeface="Calibri"/>
              </a:rPr>
              <a:t> biedt ondersteuning bij het communiceren met je klanten</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a:ea typeface="+mn-ea"/>
                <a:cs typeface="+mn-cs"/>
              </a:rPr>
              <a:t>via de mediakanalen die zij ook gebruiken, zoals WhatsApp en Messenger. Daarnaast biedt de applicatie mogelijkheden om het systeem te integreren op je eigen website, maar ook</a:t>
            </a:r>
          </a:p>
        </p:txBody>
      </p:sp>
    </p:spTree>
    <p:extLst>
      <p:ext uri="{BB962C8B-B14F-4D97-AF65-F5344CB8AC3E}">
        <p14:creationId xmlns:p14="http://schemas.microsoft.com/office/powerpoint/2010/main" val="3001177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7">
            <a:extLst>
              <a:ext uri="{FF2B5EF4-FFF2-40B4-BE49-F238E27FC236}">
                <a16:creationId xmlns:a16="http://schemas.microsoft.com/office/drawing/2014/main" id="{B0167753-16E1-6F7A-026D-FDC27C8861ED}"/>
              </a:ext>
            </a:extLst>
          </p:cNvPr>
          <p:cNvPicPr>
            <a:picLocks noGrp="1" noChangeAspect="1"/>
          </p:cNvPicPr>
          <p:nvPr/>
        </p:nvPicPr>
        <p:blipFill rotWithShape="1">
          <a:blip r:embed="rId2" cstate="screen">
            <a:extLst>
              <a:ext uri="{28A0092B-C50C-407E-A947-70E740481C1C}">
                <a14:useLocalDpi xmlns:a14="http://schemas.microsoft.com/office/drawing/2010/main"/>
              </a:ext>
            </a:extLst>
          </a:blip>
          <a:srcRect l="-219" t="5238" r="219" b="1771"/>
          <a:stretch/>
        </p:blipFill>
        <p:spPr>
          <a:xfrm>
            <a:off x="-19906" y="6717665"/>
            <a:ext cx="7596312" cy="3975735"/>
          </a:xfrm>
          <a:prstGeom prst="round2SameRect">
            <a:avLst/>
          </a:prstGeom>
        </p:spPr>
      </p:pic>
      <p:sp>
        <p:nvSpPr>
          <p:cNvPr id="6" name="Tekstvak 5">
            <a:extLst>
              <a:ext uri="{FF2B5EF4-FFF2-40B4-BE49-F238E27FC236}">
                <a16:creationId xmlns:a16="http://schemas.microsoft.com/office/drawing/2014/main" id="{B98AC469-F40D-EE80-843F-08275BF6D5C9}"/>
              </a:ext>
            </a:extLst>
          </p:cNvPr>
          <p:cNvSpPr txBox="1"/>
          <p:nvPr/>
        </p:nvSpPr>
        <p:spPr>
          <a:xfrm>
            <a:off x="806450" y="850900"/>
            <a:ext cx="5943600" cy="62786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a:ea typeface="+mn-ea"/>
                <a:cs typeface="+mn-cs"/>
              </a:rPr>
              <a:t>met supportplatformen. </a:t>
            </a:r>
            <a:r>
              <a:rPr lang="nl-NL" sz="1200" dirty="0">
                <a:solidFill>
                  <a:prstClr val="black"/>
                </a:solidFill>
                <a:latin typeface="Calibri"/>
              </a:rPr>
              <a:t>Tenslotte biedt </a:t>
            </a:r>
            <a:r>
              <a:rPr lang="nl-NL" sz="1200" dirty="0" err="1">
                <a:solidFill>
                  <a:prstClr val="black"/>
                </a:solidFill>
                <a:latin typeface="Calibri"/>
              </a:rPr>
              <a:t>OmniChannel</a:t>
            </a:r>
            <a:r>
              <a:rPr lang="nl-NL" sz="1200" dirty="0">
                <a:solidFill>
                  <a:prstClr val="black"/>
                </a:solidFill>
                <a:latin typeface="Calibri"/>
              </a:rPr>
              <a:t> </a:t>
            </a:r>
            <a:r>
              <a:rPr lang="nl-NL" sz="1200" i="1" dirty="0">
                <a:solidFill>
                  <a:prstClr val="black"/>
                </a:solidFill>
                <a:latin typeface="Calibri"/>
              </a:rPr>
              <a:t>Conversational AI</a:t>
            </a:r>
            <a:r>
              <a:rPr lang="nl-NL" sz="1200" dirty="0">
                <a:solidFill>
                  <a:prstClr val="black"/>
                </a:solidFill>
                <a:latin typeface="Calibri"/>
              </a:rPr>
              <a:t>, waarmee je jouw klanten kunt helpen om snellere en betere antwoorden te krijgen. Hierdoor werkt jouw organisatie efficiënter, terwijl jouw klanten sneller geholpen kunnen worden.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1"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1"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1"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1"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1"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nl-NL" sz="1400" b="1" i="0" u="none" strike="noStrike" kern="1200" cap="none" spc="0" normalizeH="0" baseline="0" noProof="0" dirty="0">
                <a:ln>
                  <a:noFill/>
                </a:ln>
                <a:solidFill>
                  <a:srgbClr val="36BF60"/>
                </a:solidFill>
                <a:effectLst/>
                <a:uLnTx/>
                <a:uFillTx/>
                <a:latin typeface="Calibri"/>
                <a:ea typeface="+mn-ea"/>
                <a:cs typeface="+mn-cs"/>
              </a:rPr>
            </a:br>
            <a:endParaRPr kumimoji="0" lang="nl-NL" sz="1200" b="1" i="0" u="none" strike="noStrike" kern="1200" cap="none" spc="0" normalizeH="0" baseline="0" noProof="0" dirty="0">
              <a:ln>
                <a:noFill/>
              </a:ln>
              <a:solidFill>
                <a:srgbClr val="36BF6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1" dirty="0">
              <a:solidFill>
                <a:srgbClr val="36BF60"/>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1" i="0" u="none" strike="noStrike" kern="1200" cap="none" spc="0" normalizeH="0" baseline="0" noProof="0" dirty="0">
              <a:ln>
                <a:noFill/>
              </a:ln>
              <a:solidFill>
                <a:srgbClr val="36BF6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1" dirty="0">
              <a:solidFill>
                <a:srgbClr val="36BF60"/>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1" i="0" u="none" strike="noStrike" kern="1200" cap="none" spc="0" normalizeH="0" baseline="0" noProof="0" dirty="0">
              <a:ln>
                <a:noFill/>
              </a:ln>
              <a:solidFill>
                <a:srgbClr val="36BF6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1" i="0" u="none" strike="noStrike" kern="1200" cap="none" spc="0" normalizeH="0" baseline="0" noProof="0" dirty="0">
              <a:ln>
                <a:noFill/>
              </a:ln>
              <a:solidFill>
                <a:srgbClr val="36BF6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1" dirty="0">
              <a:solidFill>
                <a:srgbClr val="36BF60"/>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1" i="0" u="none" strike="noStrike" kern="1200" cap="none" spc="0" normalizeH="0" baseline="0" noProof="0" dirty="0">
              <a:ln>
                <a:noFill/>
              </a:ln>
              <a:solidFill>
                <a:srgbClr val="36BF6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nl-NL" sz="1400" b="1" i="0" u="none" strike="noStrike" kern="1200" cap="none" spc="0" normalizeH="0" baseline="0" noProof="0" dirty="0">
                <a:ln>
                  <a:noFill/>
                </a:ln>
                <a:solidFill>
                  <a:srgbClr val="36BF60"/>
                </a:solidFill>
                <a:effectLst/>
                <a:uLnTx/>
                <a:uFillTx/>
                <a:latin typeface="Calibri"/>
                <a:ea typeface="+mn-ea"/>
                <a:cs typeface="+mn-cs"/>
              </a:rPr>
            </a:br>
            <a:r>
              <a:rPr kumimoji="0" lang="nl-NL" sz="1400" b="1" i="0" u="none" strike="noStrike" kern="1200" cap="none" spc="0" normalizeH="0" baseline="0" noProof="0" dirty="0">
                <a:ln>
                  <a:noFill/>
                </a:ln>
                <a:solidFill>
                  <a:srgbClr val="36BF60"/>
                </a:solidFill>
                <a:effectLst/>
                <a:uLnTx/>
                <a:uFillTx/>
                <a:latin typeface="Calibri"/>
                <a:ea typeface="+mn-ea"/>
                <a:cs typeface="+mn-cs"/>
              </a:rPr>
              <a:t>Analytics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a:ea typeface="+mn-ea"/>
                <a:cs typeface="+mn-cs"/>
              </a:rPr>
              <a:t>Met deze uitbreiding worden er visuele rapportages gegeven op een heldere en duidelijke manier. Deze rapportages bieden inzicht in onder anderen de bedrijfscommunicatie. Met realtime inzicht</a:t>
            </a:r>
            <a:r>
              <a:rPr lang="nl-NL" sz="1200" dirty="0">
                <a:solidFill>
                  <a:prstClr val="black"/>
                </a:solidFill>
                <a:latin typeface="Calibri"/>
              </a:rPr>
              <a:t> in data kunnen jouw medewerkers efficiënter en klantvriendelijker te werk gaan. Daarnaast kan informatie uit diverse systemen kan geïntegreerd worden in een dashboard.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solidFill>
                <a:prstClr val="black"/>
              </a:solidFill>
              <a:latin typeface="Calibri"/>
            </a:endParaRPr>
          </a:p>
        </p:txBody>
      </p:sp>
      <p:pic>
        <p:nvPicPr>
          <p:cNvPr id="7" name="Afbeelding 6" descr="Afbeelding met Lettertype, Graphics, logo, grafische vormgeving&#10;&#10;Automatisch gegenereerde beschrijving">
            <a:extLst>
              <a:ext uri="{FF2B5EF4-FFF2-40B4-BE49-F238E27FC236}">
                <a16:creationId xmlns:a16="http://schemas.microsoft.com/office/drawing/2014/main" id="{8F705887-C589-59C6-47DB-EB41F1600C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5807" y="284718"/>
            <a:ext cx="2065524" cy="481569"/>
          </a:xfrm>
          <a:prstGeom prst="rect">
            <a:avLst/>
          </a:prstGeom>
        </p:spPr>
      </p:pic>
      <p:pic>
        <p:nvPicPr>
          <p:cNvPr id="8" name="Afbeelding 7">
            <a:extLst>
              <a:ext uri="{FF2B5EF4-FFF2-40B4-BE49-F238E27FC236}">
                <a16:creationId xmlns:a16="http://schemas.microsoft.com/office/drawing/2014/main" id="{A370F9F7-3EF5-1819-0012-CC13361F064B}"/>
              </a:ext>
            </a:extLst>
          </p:cNvPr>
          <p:cNvPicPr>
            <a:picLocks noChangeAspect="1"/>
          </p:cNvPicPr>
          <p:nvPr/>
        </p:nvPicPr>
        <p:blipFill>
          <a:blip r:embed="rId4"/>
          <a:stretch>
            <a:fillRect/>
          </a:stretch>
        </p:blipFill>
        <p:spPr>
          <a:xfrm>
            <a:off x="958850" y="1702570"/>
            <a:ext cx="6028886" cy="3491730"/>
          </a:xfrm>
          <a:prstGeom prst="rect">
            <a:avLst/>
          </a:prstGeom>
        </p:spPr>
      </p:pic>
    </p:spTree>
    <p:extLst>
      <p:ext uri="{BB962C8B-B14F-4D97-AF65-F5344CB8AC3E}">
        <p14:creationId xmlns:p14="http://schemas.microsoft.com/office/powerpoint/2010/main" val="1673661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69619AE-1288-CF1D-EE40-246099248ABD}"/>
              </a:ext>
            </a:extLst>
          </p:cNvPr>
          <p:cNvPicPr>
            <a:picLocks noChangeAspect="1"/>
          </p:cNvPicPr>
          <p:nvPr/>
        </p:nvPicPr>
        <p:blipFill>
          <a:blip r:embed="rId2"/>
          <a:stretch>
            <a:fillRect/>
          </a:stretch>
        </p:blipFill>
        <p:spPr>
          <a:xfrm>
            <a:off x="0" y="-24206"/>
            <a:ext cx="7556500" cy="5761188"/>
          </a:xfrm>
          <a:prstGeom prst="rect">
            <a:avLst/>
          </a:prstGeom>
        </p:spPr>
      </p:pic>
      <p:sp>
        <p:nvSpPr>
          <p:cNvPr id="6" name="Tekstvak 5">
            <a:extLst>
              <a:ext uri="{FF2B5EF4-FFF2-40B4-BE49-F238E27FC236}">
                <a16:creationId xmlns:a16="http://schemas.microsoft.com/office/drawing/2014/main" id="{FD1A66DD-A962-B469-5893-C225D4A48DC8}"/>
              </a:ext>
            </a:extLst>
          </p:cNvPr>
          <p:cNvSpPr txBox="1"/>
          <p:nvPr/>
        </p:nvSpPr>
        <p:spPr>
          <a:xfrm>
            <a:off x="806450" y="5871369"/>
            <a:ext cx="5943600" cy="104644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36BF60"/>
                </a:solidFill>
                <a:effectLst/>
                <a:uLnTx/>
                <a:uFillTx/>
                <a:latin typeface="Calibri"/>
                <a:ea typeface="+mn-ea"/>
                <a:cs typeface="+mn-cs"/>
              </a:rPr>
              <a:t>Teams Connect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a:ea typeface="+mn-ea"/>
                <a:cs typeface="+mn-cs"/>
              </a:rPr>
              <a:t>Met </a:t>
            </a:r>
            <a:r>
              <a:rPr kumimoji="0" lang="nl-NL" sz="1200" b="0" i="1" u="none" strike="noStrike" kern="1200" cap="none" spc="0" normalizeH="0" baseline="0" noProof="0" dirty="0">
                <a:ln>
                  <a:noFill/>
                </a:ln>
                <a:solidFill>
                  <a:prstClr val="black"/>
                </a:solidFill>
                <a:effectLst/>
                <a:uLnTx/>
                <a:uFillTx/>
                <a:latin typeface="Calibri"/>
                <a:ea typeface="+mn-ea"/>
                <a:cs typeface="+mn-cs"/>
              </a:rPr>
              <a:t>Teams Connect </a:t>
            </a:r>
            <a:r>
              <a:rPr kumimoji="0" lang="nl-NL" sz="1200" b="0" i="0" u="none" strike="noStrike" kern="1200" cap="none" spc="0" normalizeH="0" baseline="0" noProof="0" dirty="0">
                <a:ln>
                  <a:noFill/>
                </a:ln>
                <a:solidFill>
                  <a:prstClr val="black"/>
                </a:solidFill>
                <a:effectLst/>
                <a:uLnTx/>
                <a:uFillTx/>
                <a:latin typeface="Calibri"/>
                <a:ea typeface="+mn-ea"/>
                <a:cs typeface="+mn-cs"/>
              </a:rPr>
              <a:t>beheer jij de klantcontacten rechtstreeks in Teams met eenvoudige toegang. Er is volledige aanwezigheidssynchronisatie tussen Dstny UCaaS en Teams. Dit zorgt voor een verbeterde klantervaring. Daarnaast kan de applicatie vanuit de desktop-app, het web, of vanaf je mobiele telefoon gebruikt worden. </a:t>
            </a:r>
          </a:p>
        </p:txBody>
      </p:sp>
      <p:pic>
        <p:nvPicPr>
          <p:cNvPr id="7" name="Picture 2" descr="Dstny | Totaalleverancier Van Zakelijke Communicatie Oplossingen">
            <a:extLst>
              <a:ext uri="{FF2B5EF4-FFF2-40B4-BE49-F238E27FC236}">
                <a16:creationId xmlns:a16="http://schemas.microsoft.com/office/drawing/2014/main" id="{64332BBC-589A-5FF9-12E0-F497A52ACE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671" y="4645392"/>
            <a:ext cx="1234708" cy="1234708"/>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descr="Afbeelding met Lettertype, Graphics, logo, tekst&#10;&#10;Automatisch gegenereerde beschrijving">
            <a:extLst>
              <a:ext uri="{FF2B5EF4-FFF2-40B4-BE49-F238E27FC236}">
                <a16:creationId xmlns:a16="http://schemas.microsoft.com/office/drawing/2014/main" id="{5094D0CF-462C-4904-15EF-E5E74D2C4BCD}"/>
              </a:ext>
            </a:extLst>
          </p:cNvPr>
          <p:cNvPicPr>
            <a:picLocks noChangeAspect="1"/>
          </p:cNvPicPr>
          <p:nvPr/>
        </p:nvPicPr>
        <p:blipFill>
          <a:blip r:embed="rId4">
            <a:biLevel thresh="50000"/>
            <a:extLst>
              <a:ext uri="{28A0092B-C50C-407E-A947-70E740481C1C}">
                <a14:useLocalDpi xmlns:a14="http://schemas.microsoft.com/office/drawing/2010/main" val="0"/>
              </a:ext>
            </a:extLst>
          </a:blip>
          <a:stretch>
            <a:fillRect/>
          </a:stretch>
        </p:blipFill>
        <p:spPr>
          <a:xfrm>
            <a:off x="1658071" y="4798956"/>
            <a:ext cx="2424979" cy="808326"/>
          </a:xfrm>
          <a:prstGeom prst="rect">
            <a:avLst/>
          </a:prstGeom>
        </p:spPr>
      </p:pic>
      <p:pic>
        <p:nvPicPr>
          <p:cNvPr id="9" name="Afbeelding 8">
            <a:extLst>
              <a:ext uri="{FF2B5EF4-FFF2-40B4-BE49-F238E27FC236}">
                <a16:creationId xmlns:a16="http://schemas.microsoft.com/office/drawing/2014/main" id="{3FD028A0-C622-2435-70C9-D31D6A81D0FD}"/>
              </a:ext>
            </a:extLst>
          </p:cNvPr>
          <p:cNvPicPr>
            <a:picLocks noChangeAspect="1"/>
          </p:cNvPicPr>
          <p:nvPr/>
        </p:nvPicPr>
        <p:blipFill>
          <a:blip r:embed="rId5"/>
          <a:stretch>
            <a:fillRect/>
          </a:stretch>
        </p:blipFill>
        <p:spPr>
          <a:xfrm>
            <a:off x="4692650" y="7632700"/>
            <a:ext cx="2303008" cy="2557886"/>
          </a:xfrm>
          <a:prstGeom prst="rect">
            <a:avLst/>
          </a:prstGeom>
        </p:spPr>
      </p:pic>
      <p:sp>
        <p:nvSpPr>
          <p:cNvPr id="4" name="Tekstvak 3">
            <a:extLst>
              <a:ext uri="{FF2B5EF4-FFF2-40B4-BE49-F238E27FC236}">
                <a16:creationId xmlns:a16="http://schemas.microsoft.com/office/drawing/2014/main" id="{70668941-3CEB-B51C-03BB-5F2D3AA74191}"/>
              </a:ext>
            </a:extLst>
          </p:cNvPr>
          <p:cNvSpPr txBox="1"/>
          <p:nvPr/>
        </p:nvSpPr>
        <p:spPr>
          <a:xfrm>
            <a:off x="806450" y="7023100"/>
            <a:ext cx="5943600" cy="178510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36BF60"/>
                </a:solidFill>
                <a:effectLst/>
                <a:uLnTx/>
                <a:uFillTx/>
                <a:latin typeface="Calibri"/>
                <a:ea typeface="+mn-ea"/>
                <a:cs typeface="+mn-cs"/>
              </a:rPr>
              <a:t>Call2Teams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prstClr val="black"/>
                </a:solidFill>
                <a:latin typeface="Calibri"/>
              </a:rPr>
              <a:t>Zorg met het UCaaS platform voor échte telefoniemogelijkheden in Microsoft Teams. Je kan jouw huidige nummer meenemen en je kunt je Teams ervaring verbeteren </a:t>
            </a:r>
            <a:br>
              <a:rPr lang="nl-NL" sz="1200" dirty="0">
                <a:solidFill>
                  <a:prstClr val="black"/>
                </a:solidFill>
                <a:latin typeface="Calibri"/>
              </a:rPr>
            </a:br>
            <a:r>
              <a:rPr lang="nl-NL" sz="1200" dirty="0">
                <a:solidFill>
                  <a:prstClr val="black"/>
                </a:solidFill>
                <a:latin typeface="Calibri"/>
              </a:rPr>
              <a:t>met behulp van het Dstny platform. Met </a:t>
            </a:r>
            <a:r>
              <a:rPr lang="nl-NL" sz="1200" i="1" dirty="0">
                <a:solidFill>
                  <a:prstClr val="black"/>
                </a:solidFill>
                <a:latin typeface="Calibri"/>
              </a:rPr>
              <a:t>Call2Teams</a:t>
            </a:r>
            <a:r>
              <a:rPr lang="nl-NL" sz="1200" dirty="0">
                <a:solidFill>
                  <a:prstClr val="black"/>
                </a:solidFill>
                <a:latin typeface="Calibri"/>
              </a:rPr>
              <a:t> implementeer </a:t>
            </a:r>
            <a:br>
              <a:rPr lang="nl-NL" sz="1200" dirty="0">
                <a:solidFill>
                  <a:prstClr val="black"/>
                </a:solidFill>
                <a:latin typeface="Calibri"/>
              </a:rPr>
            </a:br>
            <a:r>
              <a:rPr lang="nl-NL" sz="1200" dirty="0">
                <a:solidFill>
                  <a:prstClr val="black"/>
                </a:solidFill>
                <a:latin typeface="Calibri"/>
              </a:rPr>
              <a:t>je op een eenvoudige wijze Microsoft Teams met het UCaaS </a:t>
            </a:r>
            <a:br>
              <a:rPr lang="nl-NL" sz="1200" dirty="0">
                <a:solidFill>
                  <a:prstClr val="black"/>
                </a:solidFill>
                <a:latin typeface="Calibri"/>
              </a:rPr>
            </a:br>
            <a:r>
              <a:rPr lang="nl-NL" sz="1200" dirty="0">
                <a:solidFill>
                  <a:prstClr val="black"/>
                </a:solidFill>
                <a:latin typeface="Calibri"/>
              </a:rPr>
              <a:t>platform, wat het een laagdrempelige oplossing maakt voor </a:t>
            </a:r>
            <a:br>
              <a:rPr lang="nl-NL" sz="1200" dirty="0">
                <a:solidFill>
                  <a:prstClr val="black"/>
                </a:solidFill>
                <a:latin typeface="Calibri"/>
              </a:rPr>
            </a:br>
            <a:r>
              <a:rPr lang="nl-NL" sz="1200" dirty="0">
                <a:solidFill>
                  <a:prstClr val="black"/>
                </a:solidFill>
                <a:latin typeface="Calibri"/>
              </a:rPr>
              <a:t>jouw bedrijf.</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Afbeelding 9" descr="Afbeelding met Lettertype, Graphics, logo, grafische vormgeving&#10;&#10;Automatisch gegenereerde beschrijving">
            <a:extLst>
              <a:ext uri="{FF2B5EF4-FFF2-40B4-BE49-F238E27FC236}">
                <a16:creationId xmlns:a16="http://schemas.microsoft.com/office/drawing/2014/main" id="{5F99C178-215E-3505-A316-E42E5D96993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63648" y="276831"/>
            <a:ext cx="2065528" cy="481570"/>
          </a:xfrm>
          <a:prstGeom prst="rect">
            <a:avLst/>
          </a:prstGeom>
        </p:spPr>
      </p:pic>
    </p:spTree>
    <p:extLst>
      <p:ext uri="{BB962C8B-B14F-4D97-AF65-F5344CB8AC3E}">
        <p14:creationId xmlns:p14="http://schemas.microsoft.com/office/powerpoint/2010/main" val="3222310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id="{306811A8-8D1D-59F8-3F95-37A718817336}"/>
              </a:ext>
            </a:extLst>
          </p:cNvPr>
          <p:cNvPicPr/>
          <p:nvPr/>
        </p:nvPicPr>
        <p:blipFill>
          <a:blip r:embed="rId2" cstate="print"/>
          <a:stretch>
            <a:fillRect/>
          </a:stretch>
        </p:blipFill>
        <p:spPr>
          <a:xfrm>
            <a:off x="1" y="0"/>
            <a:ext cx="7562850" cy="10693400"/>
          </a:xfrm>
          <a:prstGeom prst="rect">
            <a:avLst/>
          </a:prstGeom>
        </p:spPr>
      </p:pic>
      <p:cxnSp>
        <p:nvCxnSpPr>
          <p:cNvPr id="4" name="Rechte verbindingslijn 3">
            <a:extLst>
              <a:ext uri="{FF2B5EF4-FFF2-40B4-BE49-F238E27FC236}">
                <a16:creationId xmlns:a16="http://schemas.microsoft.com/office/drawing/2014/main" id="{046D3055-92CE-6047-0BFD-5043C8383072}"/>
              </a:ext>
            </a:extLst>
          </p:cNvPr>
          <p:cNvCxnSpPr>
            <a:cxnSpLocks/>
          </p:cNvCxnSpPr>
          <p:nvPr/>
        </p:nvCxnSpPr>
        <p:spPr>
          <a:xfrm>
            <a:off x="749555" y="1308100"/>
            <a:ext cx="0" cy="8277493"/>
          </a:xfrm>
          <a:prstGeom prst="line">
            <a:avLst/>
          </a:prstGeom>
          <a:ln w="76200">
            <a:solidFill>
              <a:srgbClr val="36BF60"/>
            </a:solidFill>
          </a:ln>
        </p:spPr>
        <p:style>
          <a:lnRef idx="1">
            <a:schemeClr val="dk1"/>
          </a:lnRef>
          <a:fillRef idx="0">
            <a:schemeClr val="dk1"/>
          </a:fillRef>
          <a:effectRef idx="0">
            <a:schemeClr val="dk1"/>
          </a:effectRef>
          <a:fontRef idx="minor">
            <a:schemeClr val="tx1"/>
          </a:fontRef>
        </p:style>
      </p:cxnSp>
      <p:sp>
        <p:nvSpPr>
          <p:cNvPr id="6" name="Tekstvak 5">
            <a:extLst>
              <a:ext uri="{FF2B5EF4-FFF2-40B4-BE49-F238E27FC236}">
                <a16:creationId xmlns:a16="http://schemas.microsoft.com/office/drawing/2014/main" id="{33D9EC17-8A57-9318-F5AD-E324C3B61170}"/>
              </a:ext>
            </a:extLst>
          </p:cNvPr>
          <p:cNvSpPr txBox="1"/>
          <p:nvPr/>
        </p:nvSpPr>
        <p:spPr>
          <a:xfrm>
            <a:off x="1189870" y="4547840"/>
            <a:ext cx="5721350" cy="4801314"/>
          </a:xfrm>
          <a:prstGeom prst="rect">
            <a:avLst/>
          </a:prstGeom>
          <a:noFill/>
        </p:spPr>
        <p:txBody>
          <a:bodyPr wrap="square" rtlCol="0">
            <a:spAutoFit/>
          </a:bodyPr>
          <a:lstStyle/>
          <a:p>
            <a:r>
              <a:rPr lang="nl-NL" sz="4800" dirty="0" err="1">
                <a:solidFill>
                  <a:schemeClr val="bg1"/>
                </a:solidFill>
              </a:rPr>
              <a:t>Thank</a:t>
            </a:r>
            <a:r>
              <a:rPr lang="nl-NL" sz="4800" dirty="0">
                <a:solidFill>
                  <a:schemeClr val="bg1"/>
                </a:solidFill>
              </a:rPr>
              <a:t> </a:t>
            </a:r>
            <a:r>
              <a:rPr lang="nl-NL" sz="4800" dirty="0" err="1">
                <a:solidFill>
                  <a:schemeClr val="bg1"/>
                </a:solidFill>
              </a:rPr>
              <a:t>you</a:t>
            </a:r>
            <a:r>
              <a:rPr lang="nl-NL" sz="4800" dirty="0">
                <a:solidFill>
                  <a:schemeClr val="bg1"/>
                </a:solidFill>
              </a:rPr>
              <a:t>.</a:t>
            </a:r>
          </a:p>
          <a:p>
            <a:endParaRPr lang="nl-NL" sz="4800" dirty="0">
              <a:solidFill>
                <a:schemeClr val="bg1"/>
              </a:solidFill>
            </a:endParaRPr>
          </a:p>
          <a:p>
            <a:endParaRPr lang="nl-NL" sz="4800" dirty="0">
              <a:solidFill>
                <a:schemeClr val="bg1"/>
              </a:solidFill>
            </a:endParaRPr>
          </a:p>
          <a:p>
            <a:endParaRPr lang="nl-NL" dirty="0">
              <a:solidFill>
                <a:schemeClr val="bg1"/>
              </a:solidFill>
            </a:endParaRPr>
          </a:p>
          <a:p>
            <a:endParaRPr lang="nl-NL" dirty="0">
              <a:solidFill>
                <a:schemeClr val="bg1"/>
              </a:solidFill>
            </a:endParaRPr>
          </a:p>
          <a:p>
            <a:endParaRPr lang="nl-NL" dirty="0">
              <a:solidFill>
                <a:schemeClr val="bg1"/>
              </a:solidFill>
            </a:endParaRPr>
          </a:p>
          <a:p>
            <a:endParaRPr lang="nl-NL" dirty="0">
              <a:solidFill>
                <a:schemeClr val="bg1"/>
              </a:solidFill>
            </a:endParaRPr>
          </a:p>
          <a:p>
            <a:r>
              <a:rPr lang="nl-NL" dirty="0">
                <a:solidFill>
                  <a:schemeClr val="bg1"/>
                </a:solidFill>
              </a:rPr>
              <a:t>Plesmanstraat 29</a:t>
            </a:r>
          </a:p>
          <a:p>
            <a:r>
              <a:rPr lang="nl-NL" dirty="0">
                <a:solidFill>
                  <a:schemeClr val="bg1"/>
                </a:solidFill>
              </a:rPr>
              <a:t>3905 KZ Veenendaal</a:t>
            </a:r>
          </a:p>
          <a:p>
            <a:endParaRPr lang="nl-NL" dirty="0">
              <a:solidFill>
                <a:schemeClr val="bg1"/>
              </a:solidFill>
            </a:endParaRPr>
          </a:p>
          <a:p>
            <a:r>
              <a:rPr lang="nl-NL" dirty="0">
                <a:solidFill>
                  <a:schemeClr val="bg1"/>
                </a:solidFill>
              </a:rPr>
              <a:t>085 – 7500 505</a:t>
            </a:r>
          </a:p>
          <a:p>
            <a:r>
              <a:rPr lang="nl-NL" dirty="0">
                <a:solidFill>
                  <a:schemeClr val="bg1"/>
                </a:solidFill>
              </a:rPr>
              <a:t>salesdesk@companyconnect.nl</a:t>
            </a:r>
          </a:p>
        </p:txBody>
      </p:sp>
      <p:pic>
        <p:nvPicPr>
          <p:cNvPr id="7" name="Afbeelding 6" descr="Afbeelding met symbool, Graphics, cirkel, Lettertype&#10;&#10;Automatisch gegenereerde beschrijving">
            <a:extLst>
              <a:ext uri="{FF2B5EF4-FFF2-40B4-BE49-F238E27FC236}">
                <a16:creationId xmlns:a16="http://schemas.microsoft.com/office/drawing/2014/main" id="{A30C0458-6A98-70A4-16D6-8455F175D7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9503" y="1344246"/>
            <a:ext cx="4857494" cy="3047342"/>
          </a:xfrm>
          <a:prstGeom prst="rect">
            <a:avLst/>
          </a:prstGeom>
        </p:spPr>
      </p:pic>
      <p:pic>
        <p:nvPicPr>
          <p:cNvPr id="8" name="Afbeelding 7" descr="Afbeelding met Lettertype, Graphics, logo, grafische vormgeving&#10;&#10;Automatisch gegenereerde beschrijving">
            <a:extLst>
              <a:ext uri="{FF2B5EF4-FFF2-40B4-BE49-F238E27FC236}">
                <a16:creationId xmlns:a16="http://schemas.microsoft.com/office/drawing/2014/main" id="{15C1B8D1-23BC-C66D-8802-0510345470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387" y="6870700"/>
            <a:ext cx="3474726" cy="810119"/>
          </a:xfrm>
          <a:prstGeom prst="rect">
            <a:avLst/>
          </a:prstGeom>
        </p:spPr>
      </p:pic>
    </p:spTree>
    <p:extLst>
      <p:ext uri="{BB962C8B-B14F-4D97-AF65-F5344CB8AC3E}">
        <p14:creationId xmlns:p14="http://schemas.microsoft.com/office/powerpoint/2010/main" val="2200487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678</TotalTime>
  <Words>813</Words>
  <Application>Microsoft Office PowerPoint</Application>
  <PresentationFormat>Aangepast</PresentationFormat>
  <Paragraphs>62</Paragraphs>
  <Slides>6</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6</vt:i4>
      </vt:variant>
    </vt:vector>
  </HeadingPairs>
  <TitlesOfParts>
    <vt:vector size="11" baseType="lpstr">
      <vt:lpstr>Aptos</vt:lpstr>
      <vt:lpstr>Calibri</vt:lpstr>
      <vt:lpstr>Tahoma</vt:lpstr>
      <vt:lpstr>Verdana</vt:lpstr>
      <vt:lpstr>Office Theme</vt:lpstr>
      <vt:lpstr>Brochure   Dstny UCaaS  Telefonie.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GEBRUIKERSHANDLEIDING Dstny UCaaS  Softphone.</dc:title>
  <dc:creator>Enrico Pelsers</dc:creator>
  <cp:lastModifiedBy>Siahaija, S.B.W. (Senna)</cp:lastModifiedBy>
  <cp:revision>23</cp:revision>
  <dcterms:created xsi:type="dcterms:W3CDTF">2024-02-21T08:30:04Z</dcterms:created>
  <dcterms:modified xsi:type="dcterms:W3CDTF">2025-11-27T15:08:01Z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2023-07-06T00:00:00Z</vt:filetime>
  </property>
  <property fmtid="{D5CDD505-2E9C-101B-9397-08002B2CF9AE}" pid="3" name="Creator">
    <vt:lpwstr>Microsoft® Word for Microsoft 365</vt:lpwstr>
  </property>
  <property fmtid="{D5CDD505-2E9C-101B-9397-08002B2CF9AE}" pid="4" name="LastSaved">
    <vt:filetime>2024-02-21T00:00:00Z</vt:filetime>
  </property>
</Properties>
</file>